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39"/>
  </p:notesMasterIdLst>
  <p:handoutMasterIdLst>
    <p:handoutMasterId r:id="rId40"/>
  </p:handoutMasterIdLst>
  <p:sldIdLst>
    <p:sldId id="293" r:id="rId2"/>
    <p:sldId id="375" r:id="rId3"/>
    <p:sldId id="319" r:id="rId4"/>
    <p:sldId id="320" r:id="rId5"/>
    <p:sldId id="294" r:id="rId6"/>
    <p:sldId id="296" r:id="rId7"/>
    <p:sldId id="283" r:id="rId8"/>
    <p:sldId id="307" r:id="rId9"/>
    <p:sldId id="309" r:id="rId10"/>
    <p:sldId id="310" r:id="rId11"/>
    <p:sldId id="311" r:id="rId12"/>
    <p:sldId id="301" r:id="rId13"/>
    <p:sldId id="383" r:id="rId14"/>
    <p:sldId id="379" r:id="rId15"/>
    <p:sldId id="385" r:id="rId16"/>
    <p:sldId id="321" r:id="rId17"/>
    <p:sldId id="333" r:id="rId18"/>
    <p:sldId id="331" r:id="rId19"/>
    <p:sldId id="332" r:id="rId20"/>
    <p:sldId id="387" r:id="rId21"/>
    <p:sldId id="377" r:id="rId22"/>
    <p:sldId id="302" r:id="rId23"/>
    <p:sldId id="325" r:id="rId24"/>
    <p:sldId id="408" r:id="rId25"/>
    <p:sldId id="328" r:id="rId26"/>
    <p:sldId id="340" r:id="rId27"/>
    <p:sldId id="341" r:id="rId28"/>
    <p:sldId id="342" r:id="rId29"/>
    <p:sldId id="343" r:id="rId30"/>
    <p:sldId id="344" r:id="rId31"/>
    <p:sldId id="392" r:id="rId32"/>
    <p:sldId id="401" r:id="rId33"/>
    <p:sldId id="400" r:id="rId34"/>
    <p:sldId id="347" r:id="rId35"/>
    <p:sldId id="348" r:id="rId36"/>
    <p:sldId id="349" r:id="rId37"/>
    <p:sldId id="350" r:id="rId38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CAE3"/>
    <a:srgbClr val="E65F14"/>
    <a:srgbClr val="060EAA"/>
    <a:srgbClr val="1B0793"/>
    <a:srgbClr val="1407BD"/>
    <a:srgbClr val="003B68"/>
    <a:srgbClr val="0060A8"/>
    <a:srgbClr val="CCFE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3390" y="-90"/>
      </p:cViewPr>
      <p:guideLst>
        <p:guide orient="horz" pos="3132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CB0C4-3B3F-4FB5-B567-5F3CC05938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8057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113F0-D34E-40FC-B9F4-C288A1CABC06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2016 Mid-Year Performance Assessment - TESDA MIMAROPA Region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9DEB3-4B68-46B8-B38F-F0D32CEFA9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1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Mid-Year Performance Assessment - TESDA MIMAROPA Region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20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Mid-Year Performance Assessment - TESDA MIMAROPA Region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608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Mid-Year Performance Assessment - TESDA MIMAROPA Region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2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Mid-Year Performance Assessment - TESDA MIMAROPA Region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29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2016 Mid-Year Performance Assessment - TESDA MIMAROPA Region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Mid-Year Performance Assessment - TESDA MIMAROPA Region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29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Mid-Year Performance Assessment - TESDA MIMAROPA Region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29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Mid-Year Performance Assessment - TESDA MIMAROPA Region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29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Mid-Year Performance Assessment - TESDA MIMAROPA Region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29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Mid-Year Performance Assessment - TESDA MIMAROPA Region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29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Mid-Year Performance Assessment - TESDA MIMAROPA Region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2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Mid-Year Performance Assessment - TESDA MIMAROPA Region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207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2016 Mid-Year Performance Assessment - TESDA MIMAROPA Region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2016 Mid-Year Performance Assessment - TESDA MIMAROPA Region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2016 Mid-Year Performance Assessment - TESDA MIMAROPA Region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2016 Mid-Year Performance Assessment - TESDA MIMAROPA Region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2016 Mid-Year Performance Assessment - TESDA MIMAROPA Region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Mid-Year Performance Assessment - TESDA MIMAROPA Region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29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Mid-Year Performance Assessment - TESDA MIMAROPA Region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29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1140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2016 Mid-Year Performance Assessment - TESDA MIMAROPA Region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1140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2016 Mid-Year Performance Assessment - TESDA MIMAROPA Region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1140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2016 Mid-Year Performance Assessment - TESDA MIMAROPA Region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Mid-Year Performance Assessment - TESDA MIMAROPA Region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292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1140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2016 Mid-Year Performance Assessment - TESDA MIMAROPA Region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1140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2016 Mid-Year Performance Assessment - TESDA MIMAROPA Region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Mid-Year Performance Assessment - TESDA MIMAROPA Region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2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Mid-Year Performance Assessment - TESDA MIMAROPA Region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2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Mid-Year Performance Assessment - TESDA MIMAROPA Region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2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Mid-Year Performance Assessment - TESDA MIMAROPA Region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2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Mid-Year Performance Assessment - TESDA MIMAROPA Region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2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Mid-Year Performance Assessment - TESDA MIMAROPA Region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2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87DEA2-5644-42B1-BC0D-764FEF156332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2016 Mid-Year Performance Assessment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D1F42E-570C-43D6-96DE-78EB68F68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3A28D-0245-4C04-BD53-A6E619307BAB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2016 Mid-Year Performance Assessment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1F42E-570C-43D6-96DE-78EB68F68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DABFF-5681-4C43-AEA5-B52CDF0DBA8B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2016 Mid-Year Performance Assessment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1F42E-570C-43D6-96DE-78EB68F68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E6C09-2814-479F-A860-7D526F1147BC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2016 Mid-Year Performance Assessment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1F42E-570C-43D6-96DE-78EB68F68F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13B9B-B27A-4DCE-82B1-64C5483F097D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2016 Mid-Year Performance Assessment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1F42E-570C-43D6-96DE-78EB68F68F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9CD82-4CFD-412F-98DC-FB6DC0D6CE5B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2016 Mid-Year Performance Assessment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1F42E-570C-43D6-96DE-78EB68F68F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9203DC-C5BF-4F3E-BABF-A7B0B58E2FD7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2016 Mid-Year Performance Assessment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1F42E-570C-43D6-96DE-78EB68F68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366805-3E6D-4ECF-A482-8902F97D9193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2016 Mid-Year Performance Assessment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1F42E-570C-43D6-96DE-78EB68F68F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B7FAFB-0048-4813-8E3C-578CCB94DE1E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2016 Mid-Year Performance Assessment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1F42E-570C-43D6-96DE-78EB68F68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6CD1DD-A9C7-4536-A934-F8737FD35044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2016 Mid-Year Performance Assessment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1F42E-570C-43D6-96DE-78EB68F68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22C528-97AE-4A32-9C23-5859510A56DD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2016 Mid-Year Performance Assessment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D1F42E-570C-43D6-96DE-78EB68F68F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FE84ABA-1C1E-4746-875E-0E51ECA8912A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2016 Mid-Year Performance Assessment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D1F42E-570C-43D6-96DE-78EB68F68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0"/>
            <a:ext cx="5344192" cy="6096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888"/>
            <a:ext cx="8229600" cy="700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Region IV-B(</a:t>
            </a:r>
            <a:r>
              <a:rPr lang="en-US" sz="4400" b="1" dirty="0" err="1" smtClean="0">
                <a:solidFill>
                  <a:schemeClr val="tx1"/>
                </a:solidFill>
              </a:rPr>
              <a:t>MiMaRoPa</a:t>
            </a:r>
            <a:r>
              <a:rPr lang="en-US" sz="4400" b="1" dirty="0" smtClean="0">
                <a:solidFill>
                  <a:schemeClr val="tx1"/>
                </a:solidFill>
              </a:rPr>
              <a:t>)</a:t>
            </a:r>
            <a:endParaRPr lang="en-US" sz="44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921" y="690230"/>
            <a:ext cx="5562600" cy="61341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2514600" y="3048000"/>
            <a:ext cx="2743200" cy="78503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MiMaRoPa</a:t>
            </a:r>
            <a:r>
              <a:rPr lang="en-US" b="1" dirty="0" smtClean="0">
                <a:solidFill>
                  <a:schemeClr val="tx1"/>
                </a:solidFill>
              </a:rPr>
              <a:t> Region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83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876800"/>
          </a:xfrm>
        </p:spPr>
        <p:txBody>
          <a:bodyPr>
            <a:normAutofit fontScale="32500" lnSpcReduction="20000"/>
          </a:bodyPr>
          <a:lstStyle/>
          <a:p>
            <a:pPr marL="0" indent="0" fontAlgn="base">
              <a:buNone/>
            </a:pPr>
            <a:r>
              <a:rPr lang="en-US" sz="5500" b="1" dirty="0"/>
              <a:t>MIMAROPA’s economy slowed down to 1.7 percent in </a:t>
            </a:r>
            <a:r>
              <a:rPr lang="en-US" sz="5500" b="1" dirty="0" smtClean="0"/>
              <a:t>2013</a:t>
            </a:r>
          </a:p>
          <a:p>
            <a:pPr marL="0" indent="0" fontAlgn="base">
              <a:buNone/>
            </a:pPr>
            <a:endParaRPr lang="en-US" sz="5500" b="1" dirty="0"/>
          </a:p>
          <a:p>
            <a:pPr fontAlgn="base">
              <a:buClrTx/>
              <a:buFont typeface="Wingdings" pitchFamily="2" charset="2"/>
              <a:buChar char="q"/>
            </a:pPr>
            <a:r>
              <a:rPr lang="en-US" sz="5500" dirty="0" smtClean="0"/>
              <a:t>The </a:t>
            </a:r>
            <a:r>
              <a:rPr lang="en-US" sz="5500" dirty="0"/>
              <a:t>growth of MIMAROPA’s economy slowed down from 4.8 percent in 2012 to 1.7 percent in 2013. </a:t>
            </a:r>
            <a:endParaRPr lang="en-US" sz="5500" dirty="0" smtClean="0"/>
          </a:p>
          <a:p>
            <a:pPr fontAlgn="base">
              <a:buClrTx/>
              <a:buFont typeface="Wingdings" pitchFamily="2" charset="2"/>
              <a:buChar char="q"/>
            </a:pPr>
            <a:r>
              <a:rPr lang="en-US" sz="5500" dirty="0" smtClean="0"/>
              <a:t>Contractions </a:t>
            </a:r>
            <a:r>
              <a:rPr lang="en-US" sz="5500" dirty="0"/>
              <a:t>in AHFF and Industry sector weighed heavily on the region’s economy.</a:t>
            </a:r>
          </a:p>
          <a:p>
            <a:pPr fontAlgn="base">
              <a:buClrTx/>
              <a:buFont typeface="Wingdings" pitchFamily="2" charset="2"/>
              <a:buChar char="q"/>
            </a:pPr>
            <a:r>
              <a:rPr lang="en-US" sz="5500" dirty="0" smtClean="0"/>
              <a:t>Services </a:t>
            </a:r>
            <a:r>
              <a:rPr lang="en-US" sz="5500" dirty="0"/>
              <a:t>remained the biggest contributor to MIMAROPA’s economy with a 43.2 percent share in 2013, slightly higher than its 40.5 percent share a year ago. </a:t>
            </a:r>
            <a:endParaRPr lang="en-US" sz="5500" dirty="0" smtClean="0"/>
          </a:p>
          <a:p>
            <a:pPr fontAlgn="base">
              <a:buClr>
                <a:schemeClr val="tx1"/>
              </a:buClr>
              <a:buFont typeface="Wingdings" pitchFamily="2" charset="2"/>
              <a:buChar char="q"/>
            </a:pPr>
            <a:r>
              <a:rPr lang="en-US" sz="5500" dirty="0" smtClean="0"/>
              <a:t>Industry </a:t>
            </a:r>
            <a:r>
              <a:rPr lang="en-US" sz="5500" dirty="0"/>
              <a:t>followed, accounting for 32.8 percent and the AHFF contributed the least at 24.0 percent.</a:t>
            </a:r>
          </a:p>
          <a:p>
            <a:pPr fontAlgn="base">
              <a:buClr>
                <a:schemeClr val="tx1"/>
              </a:buClr>
              <a:buFont typeface="Wingdings" pitchFamily="2" charset="2"/>
              <a:buChar char="q"/>
            </a:pPr>
            <a:r>
              <a:rPr lang="en-US" sz="5500" dirty="0" smtClean="0"/>
              <a:t>Agriculture, Hunting, Forestry and Fishing (AHFF) Sector </a:t>
            </a:r>
            <a:r>
              <a:rPr lang="en-US" sz="5500" dirty="0"/>
              <a:t>continued its decline by contracting further by 3.0 percent in 2013, from its 0.3 percent decline recorded a year ago. The 0.7 percent growth in Agriculture and Forestry was not enough to compensate for the 11.9 percent slump in Fishery to keep AHFF afloat.</a:t>
            </a:r>
          </a:p>
          <a:p>
            <a:pPr fontAlgn="base">
              <a:buClr>
                <a:schemeClr val="tx1"/>
              </a:buClr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Economy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 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61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549224"/>
              </p:ext>
            </p:extLst>
          </p:nvPr>
        </p:nvGraphicFramePr>
        <p:xfrm>
          <a:off x="304800" y="1066800"/>
          <a:ext cx="85344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1800"/>
                <a:gridCol w="1752600"/>
              </a:tblGrid>
              <a:tr h="30480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Major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Industries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No. of Establishments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2860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2013</a:t>
                      </a:r>
                      <a:endParaRPr lang="en-US" sz="1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Agriculture and</a:t>
                      </a:r>
                      <a:r>
                        <a:rPr lang="en-US" sz="1400" baseline="0" dirty="0" smtClean="0"/>
                        <a:t> Forestry/agriculture, hunting and forestry/agriculture, forestry and fishing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1,721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Mining</a:t>
                      </a:r>
                      <a:r>
                        <a:rPr lang="en-US" sz="1400" baseline="0" dirty="0" smtClean="0"/>
                        <a:t> and Quarrying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2,174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939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Electricity, Gas and Water/electricity, gas, steam and air conditioning</a:t>
                      </a:r>
                      <a:r>
                        <a:rPr lang="en-US" sz="1400" baseline="0" dirty="0" smtClean="0"/>
                        <a:t> supply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1,426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445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Wholesale and retail trade,</a:t>
                      </a:r>
                      <a:r>
                        <a:rPr lang="en-US" sz="1400" baseline="0" dirty="0" smtClean="0"/>
                        <a:t> repair of motor vehicles, and motorcycles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3,782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Hotels and Restaurants/Accommodation</a:t>
                      </a:r>
                      <a:r>
                        <a:rPr lang="en-US" sz="1400" baseline="0" dirty="0" smtClean="0"/>
                        <a:t> and food service activities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3,574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Transportation/transport, storage and communications/transport and</a:t>
                      </a:r>
                      <a:r>
                        <a:rPr lang="en-US" sz="1400" baseline="0" dirty="0" smtClean="0"/>
                        <a:t> storage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509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Financial intermediation/financial and insurance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3,002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Education/Private</a:t>
                      </a:r>
                      <a:r>
                        <a:rPr lang="en-US" sz="1400" baseline="0" dirty="0" smtClean="0"/>
                        <a:t> education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2,554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Health/health and social work/human health</a:t>
                      </a:r>
                      <a:r>
                        <a:rPr lang="en-US" sz="1400" baseline="0" dirty="0" smtClean="0"/>
                        <a:t> and social work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1,158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Water supply, sewerage, waste  management and remediation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Information</a:t>
                      </a:r>
                      <a:r>
                        <a:rPr lang="en-US" sz="1400" baseline="0" dirty="0" smtClean="0"/>
                        <a:t> and communication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224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Administrative and Support</a:t>
                      </a:r>
                      <a:r>
                        <a:rPr lang="en-US" sz="1400" baseline="0" dirty="0" smtClean="0"/>
                        <a:t> Activities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448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Business and Industry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56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425860"/>
              </p:ext>
            </p:extLst>
          </p:nvPr>
        </p:nvGraphicFramePr>
        <p:xfrm>
          <a:off x="685802" y="1676400"/>
          <a:ext cx="7543798" cy="424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398"/>
                <a:gridCol w="914400"/>
                <a:gridCol w="990600"/>
                <a:gridCol w="838200"/>
                <a:gridCol w="838200"/>
                <a:gridCol w="685800"/>
                <a:gridCol w="838200"/>
              </a:tblGrid>
              <a:tr h="762000">
                <a:tc rowSpan="2"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Province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No. of Training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Providers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Number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of Registered Programs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Public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Private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WTR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NTR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Marinduque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Occidental Mindoro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Oriental Mindoro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136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139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Palawan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Romblon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RO-Mobile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368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375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Training Providers and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Registered Programs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98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7405050"/>
              </p:ext>
            </p:extLst>
          </p:nvPr>
        </p:nvGraphicFramePr>
        <p:xfrm>
          <a:off x="2133600" y="1554480"/>
          <a:ext cx="56388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3276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Rank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Programs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Number</a:t>
                      </a:r>
                      <a:endParaRPr lang="en-US" sz="11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/>
                        <a:t>1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/>
                        <a:t>Food and Beverage Services NC II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22</a:t>
                      </a:r>
                      <a:endParaRPr lang="en-US" sz="1100" b="0" dirty="0"/>
                    </a:p>
                  </a:txBody>
                  <a:tcPr anchor="ctr"/>
                </a:tc>
              </a:tr>
              <a:tr h="2387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/>
                        <a:t>2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/>
                        <a:t>Housekeeping</a:t>
                      </a:r>
                      <a:r>
                        <a:rPr lang="en-US" sz="1100" b="0" baseline="0" dirty="0" smtClean="0"/>
                        <a:t> NC II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20</a:t>
                      </a:r>
                      <a:endParaRPr lang="en-US" sz="1100" b="0" dirty="0"/>
                    </a:p>
                  </a:txBody>
                  <a:tcPr anchor="ctr"/>
                </a:tc>
              </a:tr>
              <a:tr h="1625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/>
                        <a:t>3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/>
                        <a:t>Shielded Metal</a:t>
                      </a:r>
                      <a:r>
                        <a:rPr lang="en-US" sz="1100" b="0" baseline="0" dirty="0" smtClean="0"/>
                        <a:t> Arc Welding NC II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19</a:t>
                      </a:r>
                      <a:endParaRPr lang="en-US" sz="1100" b="0" dirty="0"/>
                    </a:p>
                  </a:txBody>
                  <a:tcPr anchor="ctr"/>
                </a:tc>
              </a:tr>
              <a:tr h="2387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/>
                        <a:t>4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/>
                        <a:t>Bread and Pastry Production NC II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17</a:t>
                      </a:r>
                      <a:endParaRPr lang="en-US" sz="1100" b="0" dirty="0"/>
                    </a:p>
                  </a:txBody>
                  <a:tcPr anchor="ctr"/>
                </a:tc>
              </a:tr>
              <a:tr h="2387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/>
                        <a:t>5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/>
                        <a:t>Computer System</a:t>
                      </a:r>
                      <a:r>
                        <a:rPr lang="en-US" sz="1100" b="0" baseline="0" dirty="0" smtClean="0"/>
                        <a:t>s Servicing NC II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16</a:t>
                      </a:r>
                      <a:endParaRPr lang="en-US" sz="1100" b="0" dirty="0"/>
                    </a:p>
                  </a:txBody>
                  <a:tcPr anchor="ctr"/>
                </a:tc>
              </a:tr>
              <a:tr h="2387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/>
                        <a:t>6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/>
                        <a:t>Electronics Products Assembly and Servicing NC II 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14</a:t>
                      </a:r>
                      <a:endParaRPr lang="en-US" sz="1100" b="0" dirty="0"/>
                    </a:p>
                  </a:txBody>
                  <a:tcPr anchor="ctr"/>
                </a:tc>
              </a:tr>
              <a:tr h="1625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/>
                        <a:t>7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/>
                        <a:t>Cookery NC II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12</a:t>
                      </a:r>
                      <a:endParaRPr lang="en-US" sz="1100" b="0" dirty="0"/>
                    </a:p>
                  </a:txBody>
                  <a:tcPr anchor="ctr"/>
                </a:tc>
              </a:tr>
              <a:tr h="2387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/>
                        <a:t>7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/>
                        <a:t>Driving</a:t>
                      </a:r>
                      <a:r>
                        <a:rPr lang="en-US" sz="1100" b="0" baseline="0" dirty="0" smtClean="0"/>
                        <a:t> NC II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12</a:t>
                      </a:r>
                      <a:endParaRPr lang="en-US" sz="1100" b="0" dirty="0"/>
                    </a:p>
                  </a:txBody>
                  <a:tcPr anchor="ctr"/>
                </a:tc>
              </a:tr>
              <a:tr h="2387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/>
                        <a:t>8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/>
                        <a:t>Motorcycle/Small</a:t>
                      </a:r>
                      <a:r>
                        <a:rPr lang="en-US" sz="1100" b="0" baseline="0" dirty="0" smtClean="0"/>
                        <a:t> Engine Servicing NC II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11</a:t>
                      </a:r>
                      <a:endParaRPr lang="en-US" sz="1100" b="0" dirty="0"/>
                    </a:p>
                  </a:txBody>
                  <a:tcPr anchor="ctr"/>
                </a:tc>
              </a:tr>
              <a:tr h="2387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/>
                        <a:t>8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Shielded Metal</a:t>
                      </a:r>
                      <a:r>
                        <a:rPr lang="en-US" sz="1100" b="0" baseline="0" dirty="0" smtClean="0"/>
                        <a:t> Arc Welding NC I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11</a:t>
                      </a:r>
                      <a:endParaRPr lang="en-US" sz="1100" b="0" dirty="0"/>
                    </a:p>
                  </a:txBody>
                  <a:tcPr anchor="ctr"/>
                </a:tc>
              </a:tr>
              <a:tr h="1625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/>
                        <a:t>9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Caregiving</a:t>
                      </a:r>
                      <a:r>
                        <a:rPr lang="en-US" sz="1100" b="0" baseline="0" dirty="0" smtClean="0"/>
                        <a:t> NC II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10</a:t>
                      </a:r>
                      <a:endParaRPr lang="en-US" sz="1100" b="0" dirty="0"/>
                    </a:p>
                  </a:txBody>
                  <a:tcPr anchor="ctr"/>
                </a:tc>
              </a:tr>
              <a:tr h="13208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/>
                        <a:t>9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Electrical</a:t>
                      </a:r>
                      <a:r>
                        <a:rPr lang="en-US" sz="1100" b="0" baseline="0" dirty="0" smtClean="0"/>
                        <a:t> Installation and Maintenance NC II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10</a:t>
                      </a:r>
                      <a:endParaRPr lang="en-US" sz="1100" b="0" dirty="0"/>
                    </a:p>
                  </a:txBody>
                  <a:tcPr anchor="ctr"/>
                </a:tc>
              </a:tr>
              <a:tr h="17780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/>
                        <a:t>9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Health</a:t>
                      </a:r>
                      <a:r>
                        <a:rPr lang="en-US" sz="1100" b="0" baseline="0" dirty="0" smtClean="0"/>
                        <a:t> Care Services NC II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10</a:t>
                      </a:r>
                      <a:endParaRPr lang="en-US" sz="1100" b="0" dirty="0"/>
                    </a:p>
                  </a:txBody>
                  <a:tcPr anchor="ctr"/>
                </a:tc>
              </a:tr>
              <a:tr h="29972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/>
                        <a:t>10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Automotive Servicing</a:t>
                      </a:r>
                      <a:r>
                        <a:rPr lang="en-US" sz="1100" b="0" baseline="0" dirty="0" smtClean="0"/>
                        <a:t> NC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9</a:t>
                      </a:r>
                      <a:endParaRPr lang="en-US" sz="1100" b="0" dirty="0"/>
                    </a:p>
                  </a:txBody>
                  <a:tcPr anchor="ctr"/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10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Automotive Servicing</a:t>
                      </a:r>
                      <a:r>
                        <a:rPr lang="en-US" sz="1100" b="0" baseline="0" dirty="0" smtClean="0"/>
                        <a:t> NC II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9</a:t>
                      </a:r>
                      <a:endParaRPr lang="en-US" sz="1100" b="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10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Bookkeeping NC III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9</a:t>
                      </a:r>
                      <a:endParaRPr lang="en-US" sz="1100" b="0" dirty="0"/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10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Events Management Services</a:t>
                      </a:r>
                      <a:r>
                        <a:rPr lang="en-US" sz="1100" b="0" baseline="0" dirty="0" smtClean="0"/>
                        <a:t> NC III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9</a:t>
                      </a:r>
                      <a:endParaRPr lang="en-US" sz="1100" b="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10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Gas</a:t>
                      </a:r>
                      <a:r>
                        <a:rPr lang="en-US" sz="1100" b="0" baseline="0" dirty="0" smtClean="0"/>
                        <a:t> Tungsten Arc Welding NC II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9</a:t>
                      </a:r>
                      <a:endParaRPr lang="en-US" sz="11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232" y="219739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>Program Registration</a:t>
            </a:r>
            <a:br>
              <a:rPr lang="en-US" sz="3100" dirty="0" smtClean="0"/>
            </a:br>
            <a:r>
              <a:rPr lang="en-US" sz="3100" dirty="0" smtClean="0"/>
              <a:t>2016</a:t>
            </a:r>
            <a:endParaRPr lang="en-US" sz="31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1099618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Top 10 Registered Programs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186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902754"/>
              </p:ext>
            </p:extLst>
          </p:nvPr>
        </p:nvGraphicFramePr>
        <p:xfrm>
          <a:off x="1524000" y="2128520"/>
          <a:ext cx="6400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3581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Province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No. of NTTC Certified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Trainers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b="0" dirty="0" err="1" smtClean="0"/>
                        <a:t>Marinduque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131</a:t>
                      </a:r>
                      <a:endParaRPr lang="en-US" sz="18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/>
                        <a:t>Occidental</a:t>
                      </a:r>
                      <a:r>
                        <a:rPr lang="en-US" b="0" baseline="0" dirty="0" smtClean="0"/>
                        <a:t> Mindoro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75</a:t>
                      </a:r>
                      <a:endParaRPr lang="en-US" sz="18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/>
                        <a:t>Oriental</a:t>
                      </a:r>
                      <a:r>
                        <a:rPr lang="en-US" b="0" baseline="0" dirty="0" smtClean="0"/>
                        <a:t> Mindoro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294</a:t>
                      </a:r>
                      <a:endParaRPr lang="en-US" sz="18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/>
                        <a:t>Palawan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218</a:t>
                      </a:r>
                      <a:endParaRPr lang="en-US" sz="18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/>
                        <a:t>Romblon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59</a:t>
                      </a:r>
                      <a:endParaRPr lang="en-US" sz="18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/>
                        <a:t>Total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777</a:t>
                      </a:r>
                      <a:endParaRPr lang="en-US" sz="18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620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>NATIONAL TVET TRAINERS CERTIFICATION (NTTC)                             </a:t>
            </a:r>
            <a:br>
              <a:rPr lang="en-US" sz="3100" dirty="0" smtClean="0"/>
            </a:br>
            <a:r>
              <a:rPr lang="en-US" sz="3100" dirty="0" smtClean="0"/>
              <a:t>2016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3294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838200" y="1655763"/>
          <a:ext cx="7391400" cy="4938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5231198"/>
                <a:gridCol w="1093402"/>
              </a:tblGrid>
              <a:tr h="5792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Rank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r>
                        <a:rPr lang="en-US" sz="1600" baseline="0" dirty="0" smtClean="0"/>
                        <a:t>ualifications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No. of NTTC</a:t>
                      </a:r>
                      <a:endParaRPr lang="en-US" sz="1600" dirty="0"/>
                    </a:p>
                  </a:txBody>
                  <a:tcPr marT="45729" marB="45729"/>
                </a:tc>
              </a:tr>
              <a:tr h="33534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1</a:t>
                      </a:r>
                      <a:endParaRPr lang="en-US" sz="1600" b="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Housekeeping NC</a:t>
                      </a:r>
                      <a:r>
                        <a:rPr lang="en-US" sz="1600" b="0" baseline="0" dirty="0" smtClean="0"/>
                        <a:t> II</a:t>
                      </a:r>
                      <a:endParaRPr lang="en-US" sz="1600" b="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62</a:t>
                      </a:r>
                      <a:endParaRPr lang="en-US" sz="1600" b="0" dirty="0"/>
                    </a:p>
                  </a:txBody>
                  <a:tcPr marT="45729" marB="45729" anchor="ctr"/>
                </a:tc>
              </a:tr>
              <a:tr h="33534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2</a:t>
                      </a:r>
                      <a:endParaRPr lang="en-US" sz="1600" b="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Bread and Pastry Production NC II</a:t>
                      </a:r>
                      <a:endParaRPr lang="en-US" sz="1600" b="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47</a:t>
                      </a:r>
                      <a:endParaRPr lang="en-US" sz="1600" b="0" dirty="0"/>
                    </a:p>
                  </a:txBody>
                  <a:tcPr marT="45729" marB="45729" anchor="ctr"/>
                </a:tc>
              </a:tr>
              <a:tr h="33534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2</a:t>
                      </a:r>
                      <a:endParaRPr lang="en-US" sz="1600" b="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SMAW NC</a:t>
                      </a:r>
                      <a:r>
                        <a:rPr lang="en-US" sz="1600" b="0" baseline="0" dirty="0" smtClean="0"/>
                        <a:t> II</a:t>
                      </a:r>
                      <a:endParaRPr lang="en-US" sz="1600" b="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47</a:t>
                      </a:r>
                      <a:endParaRPr lang="en-US" sz="1600" b="0" dirty="0"/>
                    </a:p>
                  </a:txBody>
                  <a:tcPr marT="45729" marB="45729" anchor="ctr"/>
                </a:tc>
              </a:tr>
              <a:tr h="33534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3</a:t>
                      </a:r>
                      <a:endParaRPr lang="en-US" sz="1600" b="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Computer Systems</a:t>
                      </a:r>
                      <a:r>
                        <a:rPr lang="en-US" sz="1600" b="0" baseline="0" dirty="0" smtClean="0"/>
                        <a:t> Servicing NC II</a:t>
                      </a:r>
                      <a:endParaRPr lang="en-US" sz="1600" b="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44</a:t>
                      </a:r>
                      <a:endParaRPr lang="en-US" sz="1600" b="0" dirty="0"/>
                    </a:p>
                  </a:txBody>
                  <a:tcPr marT="45729" marB="45729" anchor="ctr"/>
                </a:tc>
              </a:tr>
              <a:tr h="33534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4</a:t>
                      </a:r>
                      <a:endParaRPr lang="en-US" sz="1600" b="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Food</a:t>
                      </a:r>
                      <a:r>
                        <a:rPr lang="en-US" sz="1600" b="0" baseline="0" dirty="0" smtClean="0"/>
                        <a:t> and Beverage Services NC II</a:t>
                      </a:r>
                      <a:endParaRPr lang="en-US" sz="1600" b="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43</a:t>
                      </a:r>
                      <a:endParaRPr lang="en-US" sz="1600" b="0" dirty="0"/>
                    </a:p>
                  </a:txBody>
                  <a:tcPr marT="45729" marB="45729" anchor="ctr"/>
                </a:tc>
              </a:tr>
              <a:tr h="33534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5</a:t>
                      </a:r>
                      <a:endParaRPr lang="en-US" sz="1600" b="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Driving NC II</a:t>
                      </a:r>
                      <a:endParaRPr lang="en-US" sz="1600" b="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38</a:t>
                      </a:r>
                      <a:endParaRPr lang="en-US" sz="1600" b="0" dirty="0"/>
                    </a:p>
                  </a:txBody>
                  <a:tcPr marT="45729" marB="45729" anchor="ctr"/>
                </a:tc>
              </a:tr>
              <a:tr h="33534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6</a:t>
                      </a:r>
                      <a:endParaRPr lang="en-US" sz="1600" b="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Electrical</a:t>
                      </a:r>
                      <a:r>
                        <a:rPr lang="en-US" sz="1600" b="0" baseline="0" dirty="0" smtClean="0"/>
                        <a:t> Installation and Maintenance NC II</a:t>
                      </a:r>
                      <a:endParaRPr lang="en-US" sz="1600" b="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37</a:t>
                      </a:r>
                      <a:endParaRPr lang="en-US" sz="1600" b="0" dirty="0"/>
                    </a:p>
                  </a:txBody>
                  <a:tcPr marT="45729" marB="45729" anchor="ctr"/>
                </a:tc>
              </a:tr>
              <a:tr h="33534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7</a:t>
                      </a:r>
                      <a:endParaRPr lang="en-US" sz="1600" b="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Bookkeeping NC III</a:t>
                      </a:r>
                      <a:endParaRPr lang="en-US" sz="1600" b="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25</a:t>
                      </a:r>
                      <a:endParaRPr lang="en-US" sz="1600" b="0" dirty="0"/>
                    </a:p>
                  </a:txBody>
                  <a:tcPr marT="45729" marB="45729" anchor="ctr"/>
                </a:tc>
              </a:tr>
              <a:tr h="33534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7</a:t>
                      </a:r>
                      <a:endParaRPr lang="en-US" sz="1600" b="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Events Management Services NC III </a:t>
                      </a:r>
                      <a:endParaRPr lang="en-US" sz="1600" b="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25</a:t>
                      </a:r>
                      <a:endParaRPr lang="en-US" sz="1600" b="0" dirty="0"/>
                    </a:p>
                  </a:txBody>
                  <a:tcPr marT="45729" marB="45729" anchor="ctr"/>
                </a:tc>
              </a:tr>
              <a:tr h="33534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8</a:t>
                      </a:r>
                      <a:endParaRPr lang="en-US" sz="1600" b="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Barista NC II</a:t>
                      </a:r>
                      <a:endParaRPr lang="en-US" sz="1600" b="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23</a:t>
                      </a:r>
                      <a:endParaRPr lang="en-US" sz="1600" b="0" dirty="0"/>
                    </a:p>
                  </a:txBody>
                  <a:tcPr marT="45729" marB="45729" anchor="ctr"/>
                </a:tc>
              </a:tr>
              <a:tr h="33534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9</a:t>
                      </a:r>
                      <a:endParaRPr lang="en-US" sz="1600" b="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err="1" smtClean="0"/>
                        <a:t>Hilot</a:t>
                      </a:r>
                      <a:r>
                        <a:rPr lang="en-US" sz="1600" b="0" dirty="0" smtClean="0"/>
                        <a:t> (Wellness Massage)</a:t>
                      </a:r>
                      <a:r>
                        <a:rPr lang="en-US" sz="1600" b="0" baseline="0" dirty="0" smtClean="0"/>
                        <a:t> NC II</a:t>
                      </a:r>
                      <a:endParaRPr lang="en-US" sz="1600" b="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22</a:t>
                      </a:r>
                      <a:endParaRPr lang="en-US" sz="1600" b="0" dirty="0"/>
                    </a:p>
                  </a:txBody>
                  <a:tcPr marT="45729" marB="45729" anchor="ctr"/>
                </a:tc>
              </a:tr>
              <a:tr h="33534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10</a:t>
                      </a:r>
                      <a:endParaRPr lang="en-US" sz="1600" b="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Food Processing</a:t>
                      </a:r>
                      <a:r>
                        <a:rPr lang="en-US" sz="1600" b="0" baseline="0" dirty="0" smtClean="0"/>
                        <a:t> NC II</a:t>
                      </a:r>
                      <a:endParaRPr lang="en-US" sz="1600" b="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20</a:t>
                      </a:r>
                      <a:endParaRPr lang="en-US" sz="1600" b="0" dirty="0"/>
                    </a:p>
                  </a:txBody>
                  <a:tcPr marT="45729" marB="45729" anchor="ctr"/>
                </a:tc>
              </a:tr>
              <a:tr h="33534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10</a:t>
                      </a:r>
                      <a:endParaRPr lang="en-US" sz="1600" b="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Front Office Services NC II</a:t>
                      </a:r>
                      <a:endParaRPr lang="en-US" sz="1600" b="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20</a:t>
                      </a:r>
                      <a:endParaRPr lang="en-US" sz="1600" b="0" dirty="0"/>
                    </a:p>
                  </a:txBody>
                  <a:tcPr marT="45729" marB="45729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NTTC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2016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52289" name="TextBox 2"/>
          <p:cNvSpPr txBox="1">
            <a:spLocks noChangeArrowheads="1"/>
          </p:cNvSpPr>
          <p:nvPr/>
        </p:nvSpPr>
        <p:spPr bwMode="auto">
          <a:xfrm>
            <a:off x="1981200" y="1143000"/>
            <a:ext cx="548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>
                <a:latin typeface="Franklin Gothic Book" pitchFamily="34" charset="0"/>
              </a:rPr>
              <a:t>Top 10 NTTC Per Qualification</a:t>
            </a:r>
          </a:p>
        </p:txBody>
      </p:sp>
    </p:spTree>
    <p:extLst>
      <p:ext uri="{BB962C8B-B14F-4D97-AF65-F5344CB8AC3E}">
        <p14:creationId xmlns:p14="http://schemas.microsoft.com/office/powerpoint/2010/main" val="30286490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762000"/>
            <a:ext cx="8686800" cy="10668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Franklin Gothic Medium" charset="0"/>
              </a:rPr>
              <a:t>REGISTRY OF ACCREDITED ASSESSMENT CENTERS AND ASSESSORS </a:t>
            </a:r>
            <a:br>
              <a:rPr lang="en-US" altLang="en-US" sz="2800" dirty="0" smtClean="0">
                <a:solidFill>
                  <a:schemeClr val="tx1"/>
                </a:solidFill>
                <a:latin typeface="Franklin Gothic Medium" charset="0"/>
              </a:rPr>
            </a:br>
            <a:r>
              <a:rPr lang="en-US" altLang="en-US" sz="2800" dirty="0" smtClean="0">
                <a:solidFill>
                  <a:schemeClr val="tx1"/>
                </a:solidFill>
                <a:latin typeface="Franklin Gothic Medium" charset="0"/>
              </a:rPr>
              <a:t>2016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694201"/>
              </p:ext>
            </p:extLst>
          </p:nvPr>
        </p:nvGraphicFramePr>
        <p:xfrm>
          <a:off x="990600" y="2209800"/>
          <a:ext cx="7315200" cy="3139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="" xmlns:a16="http://schemas.microsoft.com/office/drawing/2014/main" val="454064780"/>
                    </a:ext>
                  </a:extLst>
                </a:gridCol>
                <a:gridCol w="2286000">
                  <a:extLst>
                    <a:ext uri="{9D8B030D-6E8A-4147-A177-3AD203B41FA5}">
                      <a16:colId xmlns="" xmlns:a16="http://schemas.microsoft.com/office/drawing/2014/main" val="2911985591"/>
                    </a:ext>
                  </a:extLst>
                </a:gridCol>
                <a:gridCol w="2590800">
                  <a:extLst>
                    <a:ext uri="{9D8B030D-6E8A-4147-A177-3AD203B41FA5}">
                      <a16:colId xmlns="" xmlns:a16="http://schemas.microsoft.com/office/drawing/2014/main" val="4268108708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PH" sz="1800" baseline="0" dirty="0" smtClean="0">
                          <a:solidFill>
                            <a:schemeClr val="tx1"/>
                          </a:solidFill>
                        </a:rPr>
                        <a:t>PROVINCE</a:t>
                      </a:r>
                      <a:endParaRPr lang="en-PH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baseline="0" dirty="0" smtClean="0">
                          <a:solidFill>
                            <a:schemeClr val="tx1"/>
                          </a:solidFill>
                        </a:rPr>
                        <a:t>Accredited Assessment </a:t>
                      </a:r>
                      <a:r>
                        <a:rPr lang="en-PH" sz="1800" baseline="0" dirty="0" err="1" smtClean="0">
                          <a:solidFill>
                            <a:schemeClr val="tx1"/>
                          </a:solidFill>
                        </a:rPr>
                        <a:t>Centers</a:t>
                      </a:r>
                      <a:endParaRPr lang="en-PH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baseline="0" dirty="0" smtClean="0">
                          <a:solidFill>
                            <a:schemeClr val="tx1"/>
                          </a:solidFill>
                        </a:rPr>
                        <a:t>Accredited Assessors</a:t>
                      </a:r>
                      <a:endParaRPr lang="en-PH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409183797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PH" sz="1800" dirty="0" err="1" smtClean="0"/>
                        <a:t>Marinduque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22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43</a:t>
                      </a:r>
                      <a:endParaRPr lang="en-PH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PH" sz="1800" dirty="0" smtClean="0"/>
                        <a:t>Occidental Mindoro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30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22</a:t>
                      </a:r>
                      <a:endParaRPr lang="en-PH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PH" sz="1800" dirty="0" smtClean="0"/>
                        <a:t>Oriental</a:t>
                      </a:r>
                      <a:r>
                        <a:rPr lang="en-PH" sz="1800" baseline="0" dirty="0" smtClean="0"/>
                        <a:t> Mindoro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68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119</a:t>
                      </a:r>
                      <a:endParaRPr lang="en-PH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36398765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PH" sz="1800" dirty="0" smtClean="0"/>
                        <a:t>Palawan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73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140</a:t>
                      </a:r>
                      <a:endParaRPr lang="en-PH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335140036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PH" sz="1800" dirty="0" smtClean="0"/>
                        <a:t>Romblon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19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41</a:t>
                      </a:r>
                      <a:endParaRPr lang="en-PH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257936856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PH" sz="1800" b="1" baseline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PH" sz="18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b="1" baseline="0" dirty="0" smtClean="0">
                          <a:solidFill>
                            <a:schemeClr val="tx1"/>
                          </a:solidFill>
                        </a:rPr>
                        <a:t>212</a:t>
                      </a:r>
                      <a:endParaRPr lang="en-PH" sz="18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b="1" baseline="0" dirty="0" smtClean="0">
                          <a:solidFill>
                            <a:schemeClr val="tx1"/>
                          </a:solidFill>
                        </a:rPr>
                        <a:t>365</a:t>
                      </a:r>
                      <a:endParaRPr lang="en-PH" sz="18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2463449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86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762000"/>
            <a:ext cx="8686800" cy="10668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Franklin Gothic Medium" charset="0"/>
              </a:rPr>
              <a:t>REGISTRY OF ACCREDITED ASSESSORS </a:t>
            </a:r>
            <a:br>
              <a:rPr lang="en-US" altLang="en-US" sz="2800" dirty="0" smtClean="0">
                <a:solidFill>
                  <a:schemeClr val="tx1"/>
                </a:solidFill>
                <a:latin typeface="Franklin Gothic Medium" charset="0"/>
              </a:rPr>
            </a:br>
            <a:r>
              <a:rPr lang="en-US" altLang="en-US" sz="2800" dirty="0" smtClean="0">
                <a:solidFill>
                  <a:schemeClr val="tx1"/>
                </a:solidFill>
                <a:latin typeface="Franklin Gothic Medium" charset="0"/>
              </a:rPr>
              <a:t>BY QUALIFICATION</a:t>
            </a:r>
            <a:br>
              <a:rPr lang="en-US" altLang="en-US" sz="2800" dirty="0" smtClean="0">
                <a:solidFill>
                  <a:schemeClr val="tx1"/>
                </a:solidFill>
                <a:latin typeface="Franklin Gothic Medium" charset="0"/>
              </a:rPr>
            </a:br>
            <a:r>
              <a:rPr lang="en-US" altLang="en-US" sz="2800" dirty="0" smtClean="0">
                <a:solidFill>
                  <a:schemeClr val="tx1"/>
                </a:solidFill>
                <a:latin typeface="Franklin Gothic Medium" charset="0"/>
              </a:rPr>
              <a:t>2016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327506"/>
              </p:ext>
            </p:extLst>
          </p:nvPr>
        </p:nvGraphicFramePr>
        <p:xfrm>
          <a:off x="990600" y="2209800"/>
          <a:ext cx="7315200" cy="286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="" xmlns:a16="http://schemas.microsoft.com/office/drawing/2014/main" val="454064780"/>
                    </a:ext>
                  </a:extLst>
                </a:gridCol>
                <a:gridCol w="2286000">
                  <a:extLst>
                    <a:ext uri="{9D8B030D-6E8A-4147-A177-3AD203B41FA5}">
                      <a16:colId xmlns="" xmlns:a16="http://schemas.microsoft.com/office/drawing/2014/main" val="2911985591"/>
                    </a:ext>
                  </a:extLst>
                </a:gridCol>
                <a:gridCol w="2590800">
                  <a:extLst>
                    <a:ext uri="{9D8B030D-6E8A-4147-A177-3AD203B41FA5}">
                      <a16:colId xmlns="" xmlns:a16="http://schemas.microsoft.com/office/drawing/2014/main" val="4268108708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PH" sz="1800" baseline="0" dirty="0" smtClean="0">
                          <a:solidFill>
                            <a:schemeClr val="tx1"/>
                          </a:solidFill>
                        </a:rPr>
                        <a:t>PROVINCE</a:t>
                      </a:r>
                      <a:endParaRPr lang="en-PH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baseline="0" dirty="0" smtClean="0">
                          <a:solidFill>
                            <a:schemeClr val="tx1"/>
                          </a:solidFill>
                        </a:rPr>
                        <a:t>Accredited Assessors</a:t>
                      </a:r>
                      <a:endParaRPr lang="en-PH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baseline="0" dirty="0" smtClean="0">
                          <a:solidFill>
                            <a:schemeClr val="tx1"/>
                          </a:solidFill>
                        </a:rPr>
                        <a:t>No. of Qualifications</a:t>
                      </a:r>
                      <a:endParaRPr lang="en-PH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409183797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PH" sz="1800" dirty="0" err="1" smtClean="0"/>
                        <a:t>Marinduque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43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26</a:t>
                      </a:r>
                      <a:endParaRPr lang="en-PH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PH" sz="1800" dirty="0" smtClean="0"/>
                        <a:t>Occidental Mindoro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22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17</a:t>
                      </a:r>
                      <a:endParaRPr lang="en-PH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PH" sz="1800" dirty="0" smtClean="0"/>
                        <a:t>Oriental</a:t>
                      </a:r>
                      <a:r>
                        <a:rPr lang="en-PH" sz="1800" baseline="0" dirty="0" smtClean="0"/>
                        <a:t> Mindoro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119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40</a:t>
                      </a:r>
                      <a:endParaRPr lang="en-PH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36398765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PH" sz="1800" dirty="0" smtClean="0"/>
                        <a:t>Palawan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140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46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335140036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PH" sz="1800" dirty="0" smtClean="0"/>
                        <a:t>Romblon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41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19</a:t>
                      </a:r>
                      <a:endParaRPr lang="en-PH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257936856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PH" sz="1800" b="1" baseline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PH" sz="18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b="1" baseline="0" dirty="0" smtClean="0">
                          <a:solidFill>
                            <a:schemeClr val="tx1"/>
                          </a:solidFill>
                        </a:rPr>
                        <a:t>365</a:t>
                      </a:r>
                      <a:endParaRPr lang="en-PH" sz="18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b="1" baseline="0" dirty="0" smtClean="0">
                          <a:solidFill>
                            <a:schemeClr val="tx1"/>
                          </a:solidFill>
                        </a:rPr>
                        <a:t>148</a:t>
                      </a:r>
                      <a:endParaRPr lang="en-PH" sz="18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2463449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47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762000"/>
            <a:ext cx="8686800" cy="10668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Franklin Gothic Medium" charset="0"/>
              </a:rPr>
              <a:t>REGISTRY OF ACCREDITED ASSESSMENT CENTERS </a:t>
            </a:r>
            <a:br>
              <a:rPr lang="en-US" altLang="en-US" sz="2800" dirty="0" smtClean="0">
                <a:solidFill>
                  <a:schemeClr val="tx1"/>
                </a:solidFill>
                <a:latin typeface="Franklin Gothic Medium" charset="0"/>
              </a:rPr>
            </a:br>
            <a:r>
              <a:rPr lang="en-US" altLang="en-US" sz="2800" dirty="0" smtClean="0">
                <a:solidFill>
                  <a:schemeClr val="tx1"/>
                </a:solidFill>
                <a:latin typeface="Franklin Gothic Medium" charset="0"/>
              </a:rPr>
              <a:t>BY QUALIFICATION </a:t>
            </a:r>
            <a:br>
              <a:rPr lang="en-US" altLang="en-US" sz="2800" dirty="0" smtClean="0">
                <a:solidFill>
                  <a:schemeClr val="tx1"/>
                </a:solidFill>
                <a:latin typeface="Franklin Gothic Medium" charset="0"/>
              </a:rPr>
            </a:br>
            <a:r>
              <a:rPr lang="en-US" altLang="en-US" sz="2800" dirty="0" smtClean="0">
                <a:solidFill>
                  <a:schemeClr val="tx1"/>
                </a:solidFill>
                <a:latin typeface="Franklin Gothic Medium" charset="0"/>
              </a:rPr>
              <a:t>2016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848126"/>
              </p:ext>
            </p:extLst>
          </p:nvPr>
        </p:nvGraphicFramePr>
        <p:xfrm>
          <a:off x="914400" y="2133600"/>
          <a:ext cx="7315200" cy="3139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="" xmlns:a16="http://schemas.microsoft.com/office/drawing/2014/main" val="454064780"/>
                    </a:ext>
                  </a:extLst>
                </a:gridCol>
                <a:gridCol w="2286000">
                  <a:extLst>
                    <a:ext uri="{9D8B030D-6E8A-4147-A177-3AD203B41FA5}">
                      <a16:colId xmlns="" xmlns:a16="http://schemas.microsoft.com/office/drawing/2014/main" val="2911985591"/>
                    </a:ext>
                  </a:extLst>
                </a:gridCol>
                <a:gridCol w="2590800">
                  <a:extLst>
                    <a:ext uri="{9D8B030D-6E8A-4147-A177-3AD203B41FA5}">
                      <a16:colId xmlns="" xmlns:a16="http://schemas.microsoft.com/office/drawing/2014/main" val="4268108708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PH" sz="1800" baseline="0" dirty="0" smtClean="0">
                          <a:solidFill>
                            <a:schemeClr val="tx1"/>
                          </a:solidFill>
                        </a:rPr>
                        <a:t>PROVINCE</a:t>
                      </a:r>
                      <a:endParaRPr lang="en-PH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baseline="0" dirty="0" smtClean="0">
                          <a:solidFill>
                            <a:schemeClr val="tx1"/>
                          </a:solidFill>
                        </a:rPr>
                        <a:t>No. of Accredited Assessment </a:t>
                      </a:r>
                      <a:r>
                        <a:rPr lang="en-PH" sz="1800" baseline="0" dirty="0" err="1" smtClean="0">
                          <a:solidFill>
                            <a:schemeClr val="tx1"/>
                          </a:solidFill>
                        </a:rPr>
                        <a:t>Centers</a:t>
                      </a:r>
                      <a:endParaRPr lang="en-PH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baseline="0" dirty="0" smtClean="0">
                          <a:solidFill>
                            <a:schemeClr val="tx1"/>
                          </a:solidFill>
                        </a:rPr>
                        <a:t>No. of Qualifications</a:t>
                      </a:r>
                      <a:endParaRPr lang="en-PH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409183797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PH" sz="1800" dirty="0" err="1" smtClean="0"/>
                        <a:t>Marinduque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22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21</a:t>
                      </a:r>
                      <a:endParaRPr lang="en-PH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36398765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PH" sz="1800" dirty="0" smtClean="0"/>
                        <a:t>Occidental Mindoro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30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24</a:t>
                      </a:r>
                      <a:endParaRPr lang="en-PH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335140036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PH" sz="1800" dirty="0" smtClean="0"/>
                        <a:t>Oriental</a:t>
                      </a:r>
                      <a:r>
                        <a:rPr lang="en-PH" sz="1800" baseline="0" dirty="0" smtClean="0"/>
                        <a:t> Mindoro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68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40</a:t>
                      </a:r>
                      <a:endParaRPr lang="en-PH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322209067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PH" sz="1800" dirty="0" smtClean="0"/>
                        <a:t>Palawan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73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50</a:t>
                      </a:r>
                      <a:endParaRPr lang="en-PH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257936856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PH" sz="1800" dirty="0" smtClean="0"/>
                        <a:t>Romblon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19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15</a:t>
                      </a:r>
                      <a:endParaRPr lang="en-PH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311900468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PH" sz="1800" b="1" baseline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PH" sz="18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b="1" baseline="0" dirty="0" smtClean="0">
                          <a:solidFill>
                            <a:schemeClr val="tx1"/>
                          </a:solidFill>
                        </a:rPr>
                        <a:t>212</a:t>
                      </a:r>
                      <a:endParaRPr lang="en-PH" sz="18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b="1" baseline="0" dirty="0" smtClean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en-PH" sz="18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2463449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680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762000"/>
            <a:ext cx="8686800" cy="10668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  <a:latin typeface="Franklin Gothic Medium" charset="0"/>
              </a:rPr>
              <a:t>Number of Assessed and Certified By Province</a:t>
            </a:r>
            <a:br>
              <a:rPr lang="en-US" altLang="en-US" sz="2800" dirty="0" smtClean="0">
                <a:solidFill>
                  <a:schemeClr val="tx1"/>
                </a:solidFill>
                <a:latin typeface="Franklin Gothic Medium" charset="0"/>
              </a:rPr>
            </a:br>
            <a:r>
              <a:rPr lang="en-US" altLang="en-US" sz="2800" dirty="0" smtClean="0">
                <a:solidFill>
                  <a:schemeClr val="tx1"/>
                </a:solidFill>
                <a:latin typeface="Franklin Gothic Medium" charset="0"/>
              </a:rPr>
              <a:t>2016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996798"/>
              </p:ext>
            </p:extLst>
          </p:nvPr>
        </p:nvGraphicFramePr>
        <p:xfrm>
          <a:off x="914400" y="2133600"/>
          <a:ext cx="7196109" cy="286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454064780"/>
                    </a:ext>
                  </a:extLst>
                </a:gridCol>
                <a:gridCol w="1348105">
                  <a:extLst>
                    <a:ext uri="{9D8B030D-6E8A-4147-A177-3AD203B41FA5}">
                      <a16:colId xmlns="" xmlns:a16="http://schemas.microsoft.com/office/drawing/2014/main" val="2911985591"/>
                    </a:ext>
                  </a:extLst>
                </a:gridCol>
                <a:gridCol w="1552402">
                  <a:extLst>
                    <a:ext uri="{9D8B030D-6E8A-4147-A177-3AD203B41FA5}">
                      <a16:colId xmlns="" xmlns:a16="http://schemas.microsoft.com/office/drawing/2014/main" val="4268108708"/>
                    </a:ext>
                  </a:extLst>
                </a:gridCol>
                <a:gridCol w="1552402"/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PH" sz="1800" baseline="0" dirty="0" smtClean="0">
                          <a:solidFill>
                            <a:schemeClr val="tx1"/>
                          </a:solidFill>
                        </a:rPr>
                        <a:t>PROVINCE</a:t>
                      </a:r>
                      <a:endParaRPr lang="en-PH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baseline="0" dirty="0" smtClean="0">
                          <a:solidFill>
                            <a:schemeClr val="tx1"/>
                          </a:solidFill>
                        </a:rPr>
                        <a:t>Assessed </a:t>
                      </a:r>
                      <a:endParaRPr lang="en-PH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baseline="0" dirty="0" smtClean="0">
                          <a:solidFill>
                            <a:schemeClr val="tx1"/>
                          </a:solidFill>
                        </a:rPr>
                        <a:t>Certified</a:t>
                      </a:r>
                      <a:endParaRPr lang="en-PH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baseline="0" dirty="0" smtClean="0">
                          <a:solidFill>
                            <a:schemeClr val="tx1"/>
                          </a:solidFill>
                        </a:rPr>
                        <a:t>Certification Rate</a:t>
                      </a:r>
                      <a:endParaRPr lang="en-PH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409183797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PH" sz="1800" dirty="0" err="1" smtClean="0"/>
                        <a:t>Marinduque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5434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4830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89%</a:t>
                      </a:r>
                      <a:endParaRPr lang="en-PH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36398765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PH" sz="1800" dirty="0" smtClean="0"/>
                        <a:t>Occidental Mindoro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4031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3169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79%</a:t>
                      </a:r>
                      <a:endParaRPr lang="en-PH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335140036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PH" sz="1800" dirty="0" smtClean="0"/>
                        <a:t>Oriental</a:t>
                      </a:r>
                      <a:r>
                        <a:rPr lang="en-PH" sz="1800" baseline="0" dirty="0" smtClean="0"/>
                        <a:t> Mindoro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11997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10154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85%</a:t>
                      </a:r>
                      <a:endParaRPr lang="en-PH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322209067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PH" sz="1800" dirty="0" smtClean="0"/>
                        <a:t>Palawan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11509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10975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95%</a:t>
                      </a:r>
                      <a:endParaRPr lang="en-PH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1257936856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PH" sz="1800" dirty="0" smtClean="0"/>
                        <a:t>Romblon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2826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2815</a:t>
                      </a:r>
                      <a:endParaRPr lang="en-PH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dirty="0" smtClean="0"/>
                        <a:t>99%</a:t>
                      </a:r>
                      <a:endParaRPr lang="en-PH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311900468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PH" sz="1800" b="1" baseline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PH" sz="18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b="1" baseline="0" dirty="0" smtClean="0">
                          <a:solidFill>
                            <a:schemeClr val="tx1"/>
                          </a:solidFill>
                        </a:rPr>
                        <a:t>35797</a:t>
                      </a:r>
                      <a:endParaRPr lang="en-PH" sz="18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b="1" baseline="0" dirty="0" smtClean="0">
                          <a:solidFill>
                            <a:schemeClr val="tx1"/>
                          </a:solidFill>
                        </a:rPr>
                        <a:t>32003</a:t>
                      </a:r>
                      <a:endParaRPr lang="en-PH" sz="18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800" b="1" baseline="0" dirty="0" smtClean="0">
                          <a:solidFill>
                            <a:schemeClr val="tx1"/>
                          </a:solidFill>
                        </a:rPr>
                        <a:t>89%</a:t>
                      </a:r>
                      <a:endParaRPr lang="en-PH" sz="18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="" xmlns:a16="http://schemas.microsoft.com/office/drawing/2014/main" val="2463449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16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" name="Line 20"/>
          <p:cNvSpPr>
            <a:spLocks noChangeShapeType="1"/>
          </p:cNvSpPr>
          <p:nvPr/>
        </p:nvSpPr>
        <p:spPr bwMode="auto">
          <a:xfrm flipH="1" flipV="1">
            <a:off x="2133600" y="38862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 flipH="1" flipV="1">
            <a:off x="3505200" y="1295400"/>
            <a:ext cx="1905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21"/>
          <p:cNvSpPr>
            <a:spLocks noChangeShapeType="1"/>
          </p:cNvSpPr>
          <p:nvPr/>
        </p:nvSpPr>
        <p:spPr bwMode="auto">
          <a:xfrm>
            <a:off x="4800600" y="3083442"/>
            <a:ext cx="0" cy="1238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861" y="138100"/>
            <a:ext cx="5817781" cy="637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593998" y="138100"/>
            <a:ext cx="2271823" cy="954107"/>
          </a:xfrm>
          <a:prstGeom prst="rect">
            <a:avLst/>
          </a:prstGeom>
          <a:solidFill>
            <a:schemeClr val="bg2">
              <a:lumMod val="90000"/>
              <a:alpha val="52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1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      </a:t>
            </a:r>
            <a:r>
              <a:rPr lang="en-US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ORIENTAL MINDORO</a:t>
            </a:r>
            <a:r>
              <a:rPr lang="en-US" sz="1000" b="1" dirty="0">
                <a:latin typeface="Arial Narrow" pitchFamily="34" charset="0"/>
              </a:rPr>
              <a:t> </a:t>
            </a:r>
          </a:p>
          <a:p>
            <a:pPr eaLnBrk="0" hangingPunct="0">
              <a:spcBef>
                <a:spcPct val="10000"/>
              </a:spcBef>
            </a:pPr>
            <a:r>
              <a:rPr lang="en-US" sz="1000" b="1" dirty="0">
                <a:latin typeface="Arial Narrow" pitchFamily="34" charset="0"/>
              </a:rPr>
              <a:t>Registered Programs = </a:t>
            </a:r>
            <a:r>
              <a:rPr lang="en-US" sz="1000" b="1" dirty="0" smtClean="0">
                <a:latin typeface="Arial Narrow" pitchFamily="34" charset="0"/>
              </a:rPr>
              <a:t>139</a:t>
            </a:r>
            <a:endParaRPr lang="en-US" sz="1000" b="1" dirty="0">
              <a:latin typeface="Arial Narrow" pitchFamily="34" charset="0"/>
            </a:endParaRPr>
          </a:p>
          <a:p>
            <a:pPr eaLnBrk="0" hangingPunct="0">
              <a:spcBef>
                <a:spcPct val="10000"/>
              </a:spcBef>
            </a:pPr>
            <a:r>
              <a:rPr lang="en-US" sz="1000" b="1" dirty="0">
                <a:latin typeface="Arial Narrow" pitchFamily="34" charset="0"/>
              </a:rPr>
              <a:t>TVIs = </a:t>
            </a:r>
            <a:r>
              <a:rPr lang="en-US" sz="1000" b="1" dirty="0" smtClean="0">
                <a:latin typeface="Arial Narrow" pitchFamily="34" charset="0"/>
              </a:rPr>
              <a:t>46</a:t>
            </a:r>
            <a:endParaRPr lang="en-US" sz="1000" b="1" dirty="0">
              <a:latin typeface="Arial Narrow" pitchFamily="34" charset="0"/>
            </a:endParaRPr>
          </a:p>
          <a:p>
            <a:pPr eaLnBrk="0" hangingPunct="0">
              <a:spcBef>
                <a:spcPct val="10000"/>
              </a:spcBef>
            </a:pPr>
            <a:r>
              <a:rPr lang="en-US" sz="1000" b="1" dirty="0">
                <a:latin typeface="Arial Narrow" pitchFamily="34" charset="0"/>
              </a:rPr>
              <a:t>Assessors = </a:t>
            </a:r>
            <a:r>
              <a:rPr lang="en-US" sz="1000" b="1" dirty="0" smtClean="0">
                <a:latin typeface="Arial Narrow" pitchFamily="34" charset="0"/>
              </a:rPr>
              <a:t>119</a:t>
            </a:r>
            <a:endParaRPr lang="en-US" sz="1000" b="1" dirty="0">
              <a:latin typeface="Arial Narrow" pitchFamily="34" charset="0"/>
            </a:endParaRPr>
          </a:p>
          <a:p>
            <a:pPr eaLnBrk="0" hangingPunct="0">
              <a:spcBef>
                <a:spcPct val="10000"/>
              </a:spcBef>
            </a:pPr>
            <a:r>
              <a:rPr lang="en-US" sz="1000" b="1" dirty="0">
                <a:latin typeface="Arial Narrow" pitchFamily="34" charset="0"/>
              </a:rPr>
              <a:t>Assessment Centers = </a:t>
            </a:r>
            <a:r>
              <a:rPr lang="en-US" sz="1000" b="1" dirty="0" smtClean="0">
                <a:latin typeface="Arial Narrow" pitchFamily="34" charset="0"/>
              </a:rPr>
              <a:t>68 </a:t>
            </a:r>
            <a:endParaRPr lang="en-US" sz="1000" dirty="0">
              <a:latin typeface="Arial Narrow" pitchFamily="34" charset="0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685800" y="3416840"/>
            <a:ext cx="1752600" cy="938719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1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PALAWAN</a:t>
            </a:r>
            <a:r>
              <a:rPr lang="en-US" sz="1000" b="1" dirty="0">
                <a:latin typeface="Arial Narrow" pitchFamily="34" charset="0"/>
              </a:rPr>
              <a:t>          </a:t>
            </a:r>
          </a:p>
          <a:p>
            <a:pPr eaLnBrk="0" hangingPunct="0">
              <a:spcBef>
                <a:spcPct val="10000"/>
              </a:spcBef>
            </a:pPr>
            <a:r>
              <a:rPr lang="en-US" sz="1000" b="1" dirty="0">
                <a:latin typeface="Arial Narrow" pitchFamily="34" charset="0"/>
              </a:rPr>
              <a:t>Registered Programs = </a:t>
            </a:r>
            <a:r>
              <a:rPr lang="en-US" sz="1000" b="1" dirty="0" smtClean="0">
                <a:latin typeface="Arial Narrow" pitchFamily="34" charset="0"/>
              </a:rPr>
              <a:t>100</a:t>
            </a:r>
            <a:endParaRPr lang="en-US" sz="1000" b="1" dirty="0">
              <a:latin typeface="Arial Narrow" pitchFamily="34" charset="0"/>
            </a:endParaRPr>
          </a:p>
          <a:p>
            <a:pPr eaLnBrk="0" hangingPunct="0">
              <a:spcBef>
                <a:spcPct val="10000"/>
              </a:spcBef>
            </a:pPr>
            <a:r>
              <a:rPr lang="en-US" sz="1000" b="1" dirty="0">
                <a:latin typeface="Arial Narrow" pitchFamily="34" charset="0"/>
              </a:rPr>
              <a:t>TVIs = </a:t>
            </a:r>
            <a:r>
              <a:rPr lang="en-US" sz="1000" b="1" dirty="0" smtClean="0">
                <a:latin typeface="Arial Narrow" pitchFamily="34" charset="0"/>
              </a:rPr>
              <a:t>24</a:t>
            </a:r>
            <a:endParaRPr lang="en-US" sz="1000" b="1" dirty="0">
              <a:latin typeface="Arial Narrow" pitchFamily="34" charset="0"/>
            </a:endParaRPr>
          </a:p>
          <a:p>
            <a:pPr eaLnBrk="0" hangingPunct="0">
              <a:spcBef>
                <a:spcPct val="10000"/>
              </a:spcBef>
            </a:pPr>
            <a:r>
              <a:rPr lang="en-US" sz="1000" b="1" dirty="0">
                <a:latin typeface="Arial Narrow" pitchFamily="34" charset="0"/>
              </a:rPr>
              <a:t>Assessors = </a:t>
            </a:r>
            <a:r>
              <a:rPr lang="en-US" sz="1000" b="1" dirty="0" smtClean="0">
                <a:latin typeface="Arial Narrow" pitchFamily="34" charset="0"/>
              </a:rPr>
              <a:t>140</a:t>
            </a:r>
            <a:endParaRPr lang="en-US" sz="1000" b="1" dirty="0">
              <a:latin typeface="Arial Narrow" pitchFamily="34" charset="0"/>
            </a:endParaRPr>
          </a:p>
          <a:p>
            <a:pPr eaLnBrk="0" hangingPunct="0">
              <a:spcBef>
                <a:spcPct val="10000"/>
              </a:spcBef>
            </a:pPr>
            <a:r>
              <a:rPr lang="en-US" sz="1000" b="1" dirty="0">
                <a:latin typeface="Arial Narrow" pitchFamily="34" charset="0"/>
              </a:rPr>
              <a:t>Assessment Centers = </a:t>
            </a:r>
            <a:r>
              <a:rPr lang="en-US" sz="1000" b="1" dirty="0" smtClean="0">
                <a:latin typeface="Arial Narrow" pitchFamily="34" charset="0"/>
              </a:rPr>
              <a:t>73 </a:t>
            </a:r>
            <a:endParaRPr lang="en-US" sz="1000" dirty="0">
              <a:latin typeface="Arial Narrow" pitchFamily="34" charset="0"/>
            </a:endParaRP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6781800" y="2193283"/>
            <a:ext cx="2116765" cy="1074140"/>
          </a:xfrm>
          <a:prstGeom prst="rect">
            <a:avLst/>
          </a:prstGeom>
          <a:solidFill>
            <a:srgbClr val="4FCAE3">
              <a:alpha val="7686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1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ROMBLON</a:t>
            </a:r>
            <a:r>
              <a:rPr lang="en-US" sz="1000" b="1" dirty="0"/>
              <a:t> </a:t>
            </a:r>
          </a:p>
          <a:p>
            <a:pPr eaLnBrk="0" hangingPunct="0">
              <a:spcBef>
                <a:spcPct val="10000"/>
              </a:spcBef>
            </a:pPr>
            <a:r>
              <a:rPr lang="en-US" sz="1200" b="1" dirty="0">
                <a:latin typeface="Arial Narrow" pitchFamily="34" charset="0"/>
              </a:rPr>
              <a:t>Registered </a:t>
            </a:r>
            <a:r>
              <a:rPr lang="en-US" sz="1200" b="1" dirty="0" smtClean="0">
                <a:latin typeface="Arial Narrow" pitchFamily="34" charset="0"/>
              </a:rPr>
              <a:t>Programs = 25</a:t>
            </a:r>
            <a:endParaRPr lang="en-US" sz="1200" b="1" dirty="0">
              <a:latin typeface="Arial Narrow" pitchFamily="34" charset="0"/>
            </a:endParaRPr>
          </a:p>
          <a:p>
            <a:pPr eaLnBrk="0" hangingPunct="0">
              <a:spcBef>
                <a:spcPct val="10000"/>
              </a:spcBef>
            </a:pPr>
            <a:r>
              <a:rPr lang="en-US" sz="1200" b="1" dirty="0">
                <a:latin typeface="Arial Narrow" pitchFamily="34" charset="0"/>
              </a:rPr>
              <a:t>TVIs = 7</a:t>
            </a:r>
          </a:p>
          <a:p>
            <a:pPr eaLnBrk="0" hangingPunct="0">
              <a:spcBef>
                <a:spcPct val="10000"/>
              </a:spcBef>
            </a:pPr>
            <a:r>
              <a:rPr lang="en-US" sz="1200" b="1" dirty="0">
                <a:latin typeface="Arial Narrow" pitchFamily="34" charset="0"/>
              </a:rPr>
              <a:t>Assessors = </a:t>
            </a:r>
            <a:r>
              <a:rPr lang="en-US" sz="1200" b="1" dirty="0" smtClean="0">
                <a:latin typeface="Arial Narrow" pitchFamily="34" charset="0"/>
              </a:rPr>
              <a:t>41</a:t>
            </a:r>
            <a:endParaRPr lang="en-US" sz="1200" b="1" dirty="0">
              <a:latin typeface="Arial Narrow" pitchFamily="34" charset="0"/>
            </a:endParaRPr>
          </a:p>
          <a:p>
            <a:pPr eaLnBrk="0" hangingPunct="0">
              <a:spcBef>
                <a:spcPct val="10000"/>
              </a:spcBef>
            </a:pPr>
            <a:r>
              <a:rPr lang="en-US" sz="1200" b="1" dirty="0">
                <a:latin typeface="Arial Narrow" pitchFamily="34" charset="0"/>
              </a:rPr>
              <a:t>Assessment Centers = </a:t>
            </a:r>
            <a:r>
              <a:rPr lang="en-US" sz="1200" b="1" dirty="0" smtClean="0">
                <a:latin typeface="Arial Narrow" pitchFamily="34" charset="0"/>
              </a:rPr>
              <a:t>19</a:t>
            </a:r>
            <a:endParaRPr lang="en-US" sz="1000" dirty="0">
              <a:latin typeface="Arial Narrow" pitchFamily="34" charset="0"/>
            </a:endParaRPr>
          </a:p>
        </p:txBody>
      </p:sp>
      <p:sp>
        <p:nvSpPr>
          <p:cNvPr id="33" name="Text Box 25"/>
          <p:cNvSpPr txBox="1">
            <a:spLocks noChangeArrowheads="1"/>
          </p:cNvSpPr>
          <p:nvPr/>
        </p:nvSpPr>
        <p:spPr bwMode="auto">
          <a:xfrm>
            <a:off x="1219200" y="1447799"/>
            <a:ext cx="1905000" cy="938719"/>
          </a:xfrm>
          <a:prstGeom prst="rect">
            <a:avLst/>
          </a:prstGeom>
          <a:solidFill>
            <a:schemeClr val="bg2">
              <a:lumMod val="75000"/>
              <a:alpha val="7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1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OCCIDENTAL MINDORO</a:t>
            </a:r>
            <a:endParaRPr lang="en-US" sz="1000" b="1" dirty="0"/>
          </a:p>
          <a:p>
            <a:pPr eaLnBrk="0" hangingPunct="0">
              <a:spcBef>
                <a:spcPct val="10000"/>
              </a:spcBef>
            </a:pPr>
            <a:r>
              <a:rPr lang="en-US" sz="1000" b="1" dirty="0" smtClean="0">
                <a:latin typeface="Arial Narrow" pitchFamily="34" charset="0"/>
              </a:rPr>
              <a:t>Registered Programs = 35</a:t>
            </a:r>
          </a:p>
          <a:p>
            <a:pPr eaLnBrk="0" hangingPunct="0">
              <a:spcBef>
                <a:spcPct val="10000"/>
              </a:spcBef>
            </a:pPr>
            <a:r>
              <a:rPr lang="en-US" sz="1000" b="1" dirty="0" smtClean="0">
                <a:latin typeface="Arial Narrow" pitchFamily="34" charset="0"/>
              </a:rPr>
              <a:t>TVIs = 10</a:t>
            </a:r>
          </a:p>
          <a:p>
            <a:pPr eaLnBrk="0" hangingPunct="0">
              <a:spcBef>
                <a:spcPct val="10000"/>
              </a:spcBef>
            </a:pPr>
            <a:r>
              <a:rPr lang="en-US" sz="1000" b="1" dirty="0" smtClean="0">
                <a:latin typeface="Arial Narrow" pitchFamily="34" charset="0"/>
              </a:rPr>
              <a:t>Assessors = 22</a:t>
            </a:r>
          </a:p>
          <a:p>
            <a:pPr eaLnBrk="0" hangingPunct="0">
              <a:spcBef>
                <a:spcPct val="10000"/>
              </a:spcBef>
            </a:pPr>
            <a:r>
              <a:rPr lang="en-US" sz="1000" b="1" dirty="0" smtClean="0">
                <a:latin typeface="Arial Narrow" pitchFamily="34" charset="0"/>
              </a:rPr>
              <a:t>Assessment Centers = 30 </a:t>
            </a:r>
            <a:endParaRPr lang="en-US" sz="1000" dirty="0">
              <a:latin typeface="Arial Narrow" pitchFamily="34" charset="0"/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6969642" y="322765"/>
            <a:ext cx="2044700" cy="938719"/>
          </a:xfrm>
          <a:prstGeom prst="rect">
            <a:avLst/>
          </a:prstGeom>
          <a:solidFill>
            <a:srgbClr val="060EAA">
              <a:alpha val="62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MARINDUQUE</a:t>
            </a:r>
            <a:r>
              <a:rPr lang="en-US" sz="1000" b="1" dirty="0">
                <a:solidFill>
                  <a:schemeClr val="bg1"/>
                </a:solidFill>
                <a:latin typeface="Arial Narrow" pitchFamily="34" charset="0"/>
              </a:rPr>
              <a:t>       </a:t>
            </a:r>
          </a:p>
          <a:p>
            <a:pPr eaLnBrk="0" hangingPunct="0">
              <a:spcBef>
                <a:spcPct val="10000"/>
              </a:spcBef>
            </a:pPr>
            <a:r>
              <a:rPr lang="en-US" sz="1000" b="1" dirty="0">
                <a:solidFill>
                  <a:schemeClr val="bg1"/>
                </a:solidFill>
                <a:latin typeface="Arial Narrow" pitchFamily="34" charset="0"/>
              </a:rPr>
              <a:t>Registered Programs = </a:t>
            </a:r>
            <a:r>
              <a:rPr lang="en-US" sz="1000" b="1" dirty="0" smtClean="0">
                <a:solidFill>
                  <a:schemeClr val="bg1"/>
                </a:solidFill>
                <a:latin typeface="Arial Narrow" pitchFamily="34" charset="0"/>
              </a:rPr>
              <a:t>41</a:t>
            </a:r>
            <a:endParaRPr lang="en-US" sz="1000" b="1" dirty="0">
              <a:solidFill>
                <a:schemeClr val="bg1"/>
              </a:solidFill>
              <a:latin typeface="Arial Narrow" pitchFamily="34" charset="0"/>
            </a:endParaRPr>
          </a:p>
          <a:p>
            <a:pPr eaLnBrk="0" hangingPunct="0">
              <a:spcBef>
                <a:spcPct val="10000"/>
              </a:spcBef>
            </a:pPr>
            <a:r>
              <a:rPr lang="en-US" sz="1000" b="1" dirty="0">
                <a:solidFill>
                  <a:schemeClr val="bg1"/>
                </a:solidFill>
                <a:latin typeface="Arial Narrow" pitchFamily="34" charset="0"/>
              </a:rPr>
              <a:t>TVIs = </a:t>
            </a:r>
            <a:r>
              <a:rPr lang="en-US" sz="1000" b="1" dirty="0" smtClean="0">
                <a:solidFill>
                  <a:schemeClr val="bg1"/>
                </a:solidFill>
                <a:latin typeface="Arial Narrow" pitchFamily="34" charset="0"/>
              </a:rPr>
              <a:t>6</a:t>
            </a:r>
            <a:endParaRPr lang="en-US" sz="1000" b="1" dirty="0">
              <a:solidFill>
                <a:schemeClr val="bg1"/>
              </a:solidFill>
              <a:latin typeface="Arial Narrow" pitchFamily="34" charset="0"/>
            </a:endParaRPr>
          </a:p>
          <a:p>
            <a:pPr eaLnBrk="0" hangingPunct="0">
              <a:spcBef>
                <a:spcPct val="10000"/>
              </a:spcBef>
            </a:pPr>
            <a:r>
              <a:rPr lang="en-US" sz="1000" b="1" dirty="0">
                <a:solidFill>
                  <a:schemeClr val="bg1"/>
                </a:solidFill>
                <a:latin typeface="Arial Narrow" pitchFamily="34" charset="0"/>
              </a:rPr>
              <a:t>Assessors = </a:t>
            </a:r>
            <a:r>
              <a:rPr lang="en-US" sz="1000" b="1" dirty="0" smtClean="0">
                <a:solidFill>
                  <a:schemeClr val="bg1"/>
                </a:solidFill>
                <a:latin typeface="Arial Narrow" pitchFamily="34" charset="0"/>
              </a:rPr>
              <a:t>43</a:t>
            </a:r>
            <a:endParaRPr lang="en-US" sz="1000" b="1" dirty="0">
              <a:solidFill>
                <a:schemeClr val="bg1"/>
              </a:solidFill>
              <a:latin typeface="Arial Narrow" pitchFamily="34" charset="0"/>
            </a:endParaRPr>
          </a:p>
          <a:p>
            <a:pPr eaLnBrk="0" hangingPunct="0">
              <a:spcBef>
                <a:spcPct val="10000"/>
              </a:spcBef>
            </a:pPr>
            <a:r>
              <a:rPr lang="en-US" sz="1000" b="1" dirty="0">
                <a:solidFill>
                  <a:schemeClr val="bg1"/>
                </a:solidFill>
                <a:latin typeface="Arial Narrow" pitchFamily="34" charset="0"/>
              </a:rPr>
              <a:t>Assessment Centers = </a:t>
            </a:r>
            <a:r>
              <a:rPr lang="en-US" sz="1000" b="1" dirty="0" smtClean="0">
                <a:solidFill>
                  <a:schemeClr val="bg1"/>
                </a:solidFill>
                <a:latin typeface="Arial Narrow" pitchFamily="34" charset="0"/>
              </a:rPr>
              <a:t>22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H="1">
            <a:off x="6445548" y="647699"/>
            <a:ext cx="5240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 flipV="1">
            <a:off x="3942906" y="838200"/>
            <a:ext cx="116249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6324600" y="1917159"/>
            <a:ext cx="382995" cy="6736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 flipV="1">
            <a:off x="3187994" y="1524000"/>
            <a:ext cx="1765006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2"/>
          <p:cNvSpPr>
            <a:spLocks noChangeShapeType="1"/>
          </p:cNvSpPr>
          <p:nvPr/>
        </p:nvSpPr>
        <p:spPr bwMode="auto">
          <a:xfrm flipV="1">
            <a:off x="2427765" y="3816867"/>
            <a:ext cx="62023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0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372898"/>
              </p:ext>
            </p:extLst>
          </p:nvPr>
        </p:nvGraphicFramePr>
        <p:xfrm>
          <a:off x="838200" y="1935480"/>
          <a:ext cx="746760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397"/>
                <a:gridCol w="4828403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Rank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Qualification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Number of Assessed</a:t>
                      </a:r>
                      <a:endParaRPr lang="en-US" sz="16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1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Computer</a:t>
                      </a:r>
                      <a:r>
                        <a:rPr lang="en-US" sz="1600" b="0" baseline="0" dirty="0" smtClean="0"/>
                        <a:t> Systems Servicing NC II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2037</a:t>
                      </a:r>
                      <a:endParaRPr lang="en-US" sz="1600" b="0" dirty="0"/>
                    </a:p>
                  </a:txBody>
                  <a:tcPr anchor="ctr"/>
                </a:tc>
              </a:tr>
              <a:tr h="2387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2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Motorcycle/Small Engine Servicing NC II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1876</a:t>
                      </a:r>
                      <a:endParaRPr lang="en-US" sz="1600" b="0" dirty="0"/>
                    </a:p>
                  </a:txBody>
                  <a:tcPr anchor="ctr"/>
                </a:tc>
              </a:tr>
              <a:tr h="1625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3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Housekeeping NC II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1722</a:t>
                      </a:r>
                      <a:endParaRPr lang="en-US" sz="1600" b="0" dirty="0"/>
                    </a:p>
                  </a:txBody>
                  <a:tcPr anchor="ctr"/>
                </a:tc>
              </a:tr>
              <a:tr h="2387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4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Electronics Products</a:t>
                      </a:r>
                      <a:r>
                        <a:rPr lang="en-US" sz="1600" b="0" baseline="0" dirty="0" smtClean="0"/>
                        <a:t> Assembly and Servicing NC II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1715</a:t>
                      </a:r>
                      <a:endParaRPr lang="en-US" sz="1600" b="0" dirty="0"/>
                    </a:p>
                  </a:txBody>
                  <a:tcPr anchor="ctr"/>
                </a:tc>
              </a:tr>
              <a:tr h="2387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5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Shielded</a:t>
                      </a:r>
                      <a:r>
                        <a:rPr lang="en-US" sz="1600" b="0" baseline="0" dirty="0" smtClean="0"/>
                        <a:t> Metal Arc Welding NC II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1696</a:t>
                      </a:r>
                      <a:endParaRPr lang="en-US" sz="1600" b="0" dirty="0"/>
                    </a:p>
                  </a:txBody>
                  <a:tcPr anchor="ctr"/>
                </a:tc>
              </a:tr>
              <a:tr h="2387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6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Bread and Pastry</a:t>
                      </a:r>
                      <a:r>
                        <a:rPr lang="en-US" sz="1600" b="0" baseline="0" dirty="0" smtClean="0"/>
                        <a:t> Production NC II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1661</a:t>
                      </a:r>
                      <a:endParaRPr lang="en-US" sz="1600" b="0" dirty="0"/>
                    </a:p>
                  </a:txBody>
                  <a:tcPr anchor="ctr"/>
                </a:tc>
              </a:tr>
              <a:tr h="1625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7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Driving</a:t>
                      </a:r>
                      <a:r>
                        <a:rPr lang="en-US" sz="1600" b="0" baseline="0" dirty="0" smtClean="0"/>
                        <a:t> NC II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1622</a:t>
                      </a:r>
                      <a:endParaRPr lang="en-US" sz="1600" b="0" dirty="0"/>
                    </a:p>
                  </a:txBody>
                  <a:tcPr anchor="ctr"/>
                </a:tc>
              </a:tr>
              <a:tr h="2387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8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Scaffold Erection NC</a:t>
                      </a:r>
                      <a:r>
                        <a:rPr lang="en-US" sz="1600" b="0" baseline="0" dirty="0" smtClean="0"/>
                        <a:t> II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1584</a:t>
                      </a:r>
                      <a:endParaRPr lang="en-US" sz="1600" b="0" dirty="0"/>
                    </a:p>
                  </a:txBody>
                  <a:tcPr anchor="ctr"/>
                </a:tc>
              </a:tr>
              <a:tr h="2387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9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Barista NC II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1254</a:t>
                      </a:r>
                      <a:endParaRPr lang="en-US" sz="1600" b="0" dirty="0"/>
                    </a:p>
                  </a:txBody>
                  <a:tcPr anchor="ctr"/>
                </a:tc>
              </a:tr>
              <a:tr h="23876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10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Electrical Installation and Maintenance</a:t>
                      </a:r>
                      <a:r>
                        <a:rPr lang="en-US" sz="1600" b="0" baseline="0" dirty="0" smtClean="0"/>
                        <a:t> NC II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1147</a:t>
                      </a:r>
                      <a:endParaRPr lang="en-US" sz="16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>
                <a:solidFill>
                  <a:schemeClr val="tx1"/>
                </a:solidFill>
              </a:rPr>
              <a:t>Competency assessment</a:t>
            </a:r>
            <a:br>
              <a:rPr lang="en-US" sz="3100" dirty="0" smtClean="0">
                <a:solidFill>
                  <a:schemeClr val="tx1"/>
                </a:solidFill>
              </a:rPr>
            </a:br>
            <a:r>
              <a:rPr lang="en-US" sz="3100" dirty="0" smtClean="0">
                <a:solidFill>
                  <a:schemeClr val="tx1"/>
                </a:solidFill>
              </a:rPr>
              <a:t>2016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11430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Top 10 Assessed Per Qualification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063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8786383"/>
              </p:ext>
            </p:extLst>
          </p:nvPr>
        </p:nvGraphicFramePr>
        <p:xfrm>
          <a:off x="1447800" y="2438400"/>
          <a:ext cx="6400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676400"/>
                <a:gridCol w="1981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Province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Assessed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Certified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b="0" dirty="0" err="1" smtClean="0"/>
                        <a:t>Marinduque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600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600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/>
                        <a:t>Occidental</a:t>
                      </a:r>
                      <a:r>
                        <a:rPr lang="en-US" b="0" baseline="0" dirty="0" smtClean="0"/>
                        <a:t> Mindoro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92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/>
                        <a:t>Oriental</a:t>
                      </a:r>
                      <a:r>
                        <a:rPr lang="en-US" b="0" baseline="0" dirty="0" smtClean="0"/>
                        <a:t> Mindoro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598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576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/>
                        <a:t>Palawan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634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634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/>
                        <a:t>Romblon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100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84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/>
                        <a:t>Total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2024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1967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96163"/>
            <a:ext cx="7620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>
                <a:solidFill>
                  <a:schemeClr val="tx1"/>
                </a:solidFill>
              </a:rPr>
              <a:t>Competency Assessment and       Certification for Workers (CACW) </a:t>
            </a:r>
            <a:br>
              <a:rPr lang="en-US" sz="3100" dirty="0" smtClean="0">
                <a:solidFill>
                  <a:schemeClr val="tx1"/>
                </a:solidFill>
              </a:rPr>
            </a:br>
            <a:r>
              <a:rPr lang="en-US" sz="3100" dirty="0" smtClean="0">
                <a:solidFill>
                  <a:schemeClr val="tx1"/>
                </a:solidFill>
              </a:rPr>
              <a:t>2016</a:t>
            </a:r>
            <a:endParaRPr lang="en-US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17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16752"/>
              </p:ext>
            </p:extLst>
          </p:nvPr>
        </p:nvGraphicFramePr>
        <p:xfrm>
          <a:off x="381000" y="2514600"/>
          <a:ext cx="83820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676400"/>
                <a:gridCol w="2209799"/>
                <a:gridCol w="22098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MIMAROPA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Targets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Accomplishment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/>
                        <a:t>Profiled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22,300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26,857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120%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/>
                        <a:t>Enrolled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65,018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51,092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79%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/>
                        <a:t>Graduates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58,517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52,308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89%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/>
                        <a:t>Assessed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33,550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35,797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107%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/>
                        <a:t>Certified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28,518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32,003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112%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/>
                        <a:t>Employed (TTIs only)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2,035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1,548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76%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96163"/>
            <a:ext cx="8991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000" dirty="0" smtClean="0">
                <a:solidFill>
                  <a:schemeClr val="tx1"/>
                </a:solidFill>
              </a:rPr>
              <a:t>PEGACE Targets and Accomplishments</a:t>
            </a:r>
            <a:br>
              <a:rPr lang="en-US" sz="3000" dirty="0" smtClean="0">
                <a:solidFill>
                  <a:schemeClr val="tx1"/>
                </a:solidFill>
              </a:rPr>
            </a:br>
            <a:r>
              <a:rPr lang="en-US" sz="3000" dirty="0" smtClean="0">
                <a:solidFill>
                  <a:schemeClr val="tx1"/>
                </a:solidFill>
              </a:rPr>
              <a:t>2016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13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932357"/>
              </p:ext>
            </p:extLst>
          </p:nvPr>
        </p:nvGraphicFramePr>
        <p:xfrm>
          <a:off x="381000" y="2209800"/>
          <a:ext cx="8381999" cy="35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838200"/>
                <a:gridCol w="762000"/>
                <a:gridCol w="990600"/>
                <a:gridCol w="838200"/>
                <a:gridCol w="838200"/>
                <a:gridCol w="838200"/>
                <a:gridCol w="1006928"/>
                <a:gridCol w="8980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Province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Institution-Based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Community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-Based 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Enterprise-Based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Enr</a:t>
                      </a:r>
                      <a:endParaRPr lang="en-US" sz="1400" b="1" dirty="0" smtClean="0"/>
                    </a:p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Grad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Enr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Grad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Enr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Grad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Enr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Grad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b="0" dirty="0" err="1" smtClean="0"/>
                        <a:t>Marinduque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3956 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3497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4879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4884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8863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8408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b="0" dirty="0" smtClean="0"/>
                        <a:t>Occidental</a:t>
                      </a:r>
                      <a:r>
                        <a:rPr lang="en-US" sz="1400" b="0" baseline="0" dirty="0" smtClean="0"/>
                        <a:t> Mindoro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2693 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2283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5819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5819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8573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8129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b="0" dirty="0" smtClean="0"/>
                        <a:t>Oriental</a:t>
                      </a:r>
                      <a:r>
                        <a:rPr lang="en-US" sz="1400" b="0" baseline="0" dirty="0" smtClean="0"/>
                        <a:t> Mindoro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4827 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5354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6051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6203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10909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11588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b="0" dirty="0" smtClean="0"/>
                        <a:t>Palawan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14845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16713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3787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3812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18687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20579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b="0" dirty="0" smtClean="0"/>
                        <a:t>Romblon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2930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2474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1130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1130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4060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3604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b="0" dirty="0" smtClean="0"/>
                        <a:t>Total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29251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30321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21666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21848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175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139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51092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52308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196163"/>
            <a:ext cx="7391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</a:t>
            </a:r>
            <a:r>
              <a:rPr lang="en-US" sz="2800" dirty="0" smtClean="0">
                <a:solidFill>
                  <a:schemeClr val="tx1"/>
                </a:solidFill>
              </a:rPr>
              <a:t>raining </a:t>
            </a:r>
            <a:r>
              <a:rPr lang="en-US" sz="2800" dirty="0">
                <a:solidFill>
                  <a:schemeClr val="tx1"/>
                </a:solidFill>
              </a:rPr>
              <a:t>T</a:t>
            </a:r>
            <a:r>
              <a:rPr lang="en-US" sz="2800" dirty="0" smtClean="0">
                <a:solidFill>
                  <a:schemeClr val="tx1"/>
                </a:solidFill>
              </a:rPr>
              <a:t>argets and Accomplishments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   </a:t>
            </a:r>
            <a:r>
              <a:rPr lang="en-US" sz="2800" dirty="0">
                <a:solidFill>
                  <a:schemeClr val="tx1"/>
                </a:solidFill>
              </a:rPr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016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44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640346"/>
              </p:ext>
            </p:extLst>
          </p:nvPr>
        </p:nvGraphicFramePr>
        <p:xfrm>
          <a:off x="1066800" y="2133600"/>
          <a:ext cx="7467600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462"/>
                <a:gridCol w="802728"/>
                <a:gridCol w="740979"/>
                <a:gridCol w="864476"/>
                <a:gridCol w="729155"/>
                <a:gridCol w="762000"/>
                <a:gridCol w="762000"/>
                <a:gridCol w="7620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Province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Institution-Based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Community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-Based 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Enterprise-Based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Enr</a:t>
                      </a:r>
                      <a:endParaRPr lang="en-US" sz="1400" b="1" dirty="0" smtClean="0"/>
                    </a:p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Grad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Enr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Grad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Enr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Grad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Enr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Grad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b="0" dirty="0" err="1" smtClean="0"/>
                        <a:t>Marinduque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13%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11%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17%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16%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b="0" dirty="0" smtClean="0"/>
                        <a:t>Occidental</a:t>
                      </a:r>
                      <a:r>
                        <a:rPr lang="en-US" sz="1400" b="0" baseline="0" dirty="0" smtClean="0"/>
                        <a:t> Mindoro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35%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17%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16%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b="0" dirty="0" smtClean="0"/>
                        <a:t>Oriental</a:t>
                      </a:r>
                      <a:r>
                        <a:rPr lang="en-US" sz="1400" b="0" baseline="0" dirty="0" smtClean="0"/>
                        <a:t> Mindoro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21%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22%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b="0" dirty="0" smtClean="0"/>
                        <a:t>Palawan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51%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55%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31%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39%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37%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39%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b="0" dirty="0" smtClean="0"/>
                        <a:t>Romblon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8%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7%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b="0" dirty="0" smtClean="0"/>
                        <a:t>Total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100%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100%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100%</a:t>
                      </a:r>
                    </a:p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100%</a:t>
                      </a:r>
                    </a:p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100%</a:t>
                      </a:r>
                    </a:p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100%</a:t>
                      </a:r>
                    </a:p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196163"/>
            <a:ext cx="7391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Training Output Percent to Total Output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Per Province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   </a:t>
            </a:r>
            <a:r>
              <a:rPr lang="en-US" sz="2800" dirty="0">
                <a:solidFill>
                  <a:schemeClr val="tx1"/>
                </a:solidFill>
              </a:rPr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016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63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050154"/>
              </p:ext>
            </p:extLst>
          </p:nvPr>
        </p:nvGraphicFramePr>
        <p:xfrm>
          <a:off x="1295401" y="2057400"/>
          <a:ext cx="7010399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9655"/>
                <a:gridCol w="1220344"/>
                <a:gridCol w="1219200"/>
                <a:gridCol w="1981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Province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Profiled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Enrolled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Profiled % to Enrolled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b="0" dirty="0" err="1" smtClean="0"/>
                        <a:t>Marinduque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3725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8863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42%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/>
                        <a:t>Occidental</a:t>
                      </a:r>
                      <a:r>
                        <a:rPr lang="en-US" b="0" baseline="0" dirty="0" smtClean="0"/>
                        <a:t> Mindoro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2583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8573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30%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/>
                        <a:t>Oriental</a:t>
                      </a:r>
                      <a:r>
                        <a:rPr lang="en-US" b="0" baseline="0" dirty="0" smtClean="0"/>
                        <a:t> Mindoro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5120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10909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47%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/>
                        <a:t>Palawan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13495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18687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72%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/>
                        <a:t>Romblon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1934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4060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48%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/>
                        <a:t>Total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26857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51092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53%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620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>
                <a:solidFill>
                  <a:schemeClr val="tx1"/>
                </a:solidFill>
              </a:rPr>
              <a:t>No. of Profiled and Enrolled</a:t>
            </a:r>
            <a:br>
              <a:rPr lang="en-US" sz="3100" dirty="0" smtClean="0">
                <a:solidFill>
                  <a:schemeClr val="tx1"/>
                </a:solidFill>
              </a:rPr>
            </a:br>
            <a:r>
              <a:rPr lang="en-US" sz="3100" dirty="0" smtClean="0">
                <a:solidFill>
                  <a:schemeClr val="tx1"/>
                </a:solidFill>
              </a:rPr>
              <a:t>2016</a:t>
            </a:r>
            <a:endParaRPr lang="en-US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11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085057"/>
              </p:ext>
            </p:extLst>
          </p:nvPr>
        </p:nvGraphicFramePr>
        <p:xfrm>
          <a:off x="381000" y="1752600"/>
          <a:ext cx="8305800" cy="3724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685800"/>
                <a:gridCol w="4724400"/>
                <a:gridCol w="1524000"/>
              </a:tblGrid>
              <a:tr h="3709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Province</a:t>
                      </a:r>
                      <a:endParaRPr lang="en-US" sz="16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Rank</a:t>
                      </a:r>
                      <a:endParaRPr lang="en-US" sz="16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r>
                        <a:rPr lang="en-US" sz="1600" baseline="0" dirty="0" smtClean="0"/>
                        <a:t>ualifications</a:t>
                      </a:r>
                      <a:endParaRPr lang="en-US" sz="16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Enrolled</a:t>
                      </a:r>
                      <a:endParaRPr lang="en-US" sz="1600" dirty="0"/>
                    </a:p>
                  </a:txBody>
                  <a:tcPr marT="45728" marB="45728"/>
                </a:tc>
              </a:tr>
              <a:tr h="335337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err="1" smtClean="0"/>
                        <a:t>Marinduque</a:t>
                      </a:r>
                      <a:endParaRPr lang="en-US" sz="1600" b="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1</a:t>
                      </a:r>
                      <a:endParaRPr lang="en-US" sz="1600" b="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SMAW NC II</a:t>
                      </a:r>
                      <a:endParaRPr lang="en-US" sz="1600" b="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444</a:t>
                      </a:r>
                      <a:endParaRPr lang="en-US" sz="1600" b="0" dirty="0"/>
                    </a:p>
                  </a:txBody>
                  <a:tcPr marT="45728" marB="45728" anchor="ctr"/>
                </a:tc>
              </a:tr>
              <a:tr h="335337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2</a:t>
                      </a:r>
                      <a:endParaRPr lang="en-US" sz="1600" b="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Barista NC II</a:t>
                      </a:r>
                      <a:endParaRPr lang="en-US" sz="1600" b="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375</a:t>
                      </a:r>
                      <a:endParaRPr lang="en-US" sz="1600" b="0" dirty="0"/>
                    </a:p>
                  </a:txBody>
                  <a:tcPr marT="45728" marB="45728" anchor="ctr"/>
                </a:tc>
              </a:tr>
              <a:tr h="335337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3</a:t>
                      </a:r>
                      <a:endParaRPr lang="en-US" sz="1600" b="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SMAW NC I</a:t>
                      </a:r>
                      <a:endParaRPr lang="en-US" sz="1600" b="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310</a:t>
                      </a:r>
                      <a:endParaRPr lang="en-US" sz="1600" b="0" dirty="0"/>
                    </a:p>
                  </a:txBody>
                  <a:tcPr marT="45728" marB="45728" anchor="ctr"/>
                </a:tc>
              </a:tr>
              <a:tr h="335337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4</a:t>
                      </a:r>
                      <a:endParaRPr lang="en-US" sz="1600" b="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Computer</a:t>
                      </a:r>
                      <a:r>
                        <a:rPr lang="en-US" sz="1600" b="0" baseline="0" dirty="0" smtClean="0"/>
                        <a:t> Systems Servicing NC II</a:t>
                      </a:r>
                      <a:endParaRPr lang="en-US" sz="1600" b="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280</a:t>
                      </a:r>
                      <a:endParaRPr lang="en-US" sz="1600" b="0" dirty="0"/>
                    </a:p>
                  </a:txBody>
                  <a:tcPr marT="45728" marB="45728" anchor="ctr"/>
                </a:tc>
              </a:tr>
              <a:tr h="335337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5</a:t>
                      </a:r>
                      <a:endParaRPr lang="en-US" sz="1600" b="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Masonry NC II</a:t>
                      </a:r>
                      <a:endParaRPr lang="en-US" sz="1600" b="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265</a:t>
                      </a:r>
                      <a:endParaRPr lang="en-US" sz="1600" b="0" dirty="0"/>
                    </a:p>
                  </a:txBody>
                  <a:tcPr marT="45728" marB="45728" anchor="ctr"/>
                </a:tc>
              </a:tr>
              <a:tr h="335337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6</a:t>
                      </a:r>
                      <a:endParaRPr lang="en-US" sz="1600" b="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Carpentry NC II</a:t>
                      </a:r>
                      <a:endParaRPr lang="en-US" sz="1600" b="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264</a:t>
                      </a:r>
                      <a:endParaRPr lang="en-US" sz="1600" b="0" dirty="0"/>
                    </a:p>
                  </a:txBody>
                  <a:tcPr marT="45728" marB="45728" anchor="ctr"/>
                </a:tc>
              </a:tr>
              <a:tr h="335337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7</a:t>
                      </a:r>
                      <a:endParaRPr lang="en-US" sz="1600" b="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Events Management</a:t>
                      </a:r>
                      <a:r>
                        <a:rPr lang="en-US" sz="1600" b="0" baseline="0" dirty="0" smtClean="0"/>
                        <a:t> Services NC II</a:t>
                      </a:r>
                      <a:endParaRPr lang="en-US" sz="1600" b="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250</a:t>
                      </a:r>
                      <a:endParaRPr lang="en-US" sz="1600" b="0" dirty="0"/>
                    </a:p>
                  </a:txBody>
                  <a:tcPr marT="45728" marB="45728" anchor="ctr"/>
                </a:tc>
              </a:tr>
              <a:tr h="335337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8</a:t>
                      </a:r>
                      <a:endParaRPr lang="en-US" sz="1600" b="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Front</a:t>
                      </a:r>
                      <a:r>
                        <a:rPr lang="en-US" sz="1600" b="0" baseline="0" dirty="0" smtClean="0"/>
                        <a:t> Office Services NC II</a:t>
                      </a:r>
                      <a:endParaRPr lang="en-US" sz="1600" b="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235</a:t>
                      </a:r>
                      <a:endParaRPr lang="en-US" sz="1600" b="0" dirty="0"/>
                    </a:p>
                  </a:txBody>
                  <a:tcPr marT="45728" marB="45728" anchor="ctr"/>
                </a:tc>
              </a:tr>
              <a:tr h="335337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9</a:t>
                      </a:r>
                      <a:endParaRPr lang="en-US" sz="1600" b="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Bread and Pastry Production</a:t>
                      </a:r>
                      <a:r>
                        <a:rPr lang="en-US" sz="1600" b="0" baseline="0" dirty="0" smtClean="0"/>
                        <a:t> NCII</a:t>
                      </a:r>
                      <a:endParaRPr lang="en-US" sz="1600" b="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209</a:t>
                      </a:r>
                      <a:endParaRPr lang="en-US" sz="1600" b="0" dirty="0"/>
                    </a:p>
                  </a:txBody>
                  <a:tcPr marT="45728" marB="45728" anchor="ctr"/>
                </a:tc>
              </a:tr>
              <a:tr h="335337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10</a:t>
                      </a:r>
                      <a:endParaRPr lang="en-US" sz="1600" b="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Gas</a:t>
                      </a:r>
                      <a:r>
                        <a:rPr lang="en-US" sz="1600" b="0" baseline="0" dirty="0" smtClean="0"/>
                        <a:t> Tungsten Arc Welding NC II</a:t>
                      </a:r>
                      <a:endParaRPr lang="en-US" sz="1600" b="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130</a:t>
                      </a:r>
                      <a:endParaRPr lang="en-US" sz="1600" b="0" dirty="0"/>
                    </a:p>
                  </a:txBody>
                  <a:tcPr marT="45728" marB="45728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Institution-Based Enrolled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53313" name="TextBox 2"/>
          <p:cNvSpPr txBox="1">
            <a:spLocks noChangeArrowheads="1"/>
          </p:cNvSpPr>
          <p:nvPr/>
        </p:nvSpPr>
        <p:spPr bwMode="auto">
          <a:xfrm>
            <a:off x="990600" y="1143000"/>
            <a:ext cx="685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>
                <a:latin typeface="Franklin Gothic Book" pitchFamily="34" charset="0"/>
              </a:rPr>
              <a:t>Top 10 Enrolled Per Qualification Per Province</a:t>
            </a:r>
          </a:p>
        </p:txBody>
      </p:sp>
    </p:spTree>
    <p:extLst>
      <p:ext uri="{BB962C8B-B14F-4D97-AF65-F5344CB8AC3E}">
        <p14:creationId xmlns:p14="http://schemas.microsoft.com/office/powerpoint/2010/main" val="14077771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81000" y="1752600"/>
          <a:ext cx="8305800" cy="4303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762000"/>
                <a:gridCol w="4724400"/>
                <a:gridCol w="1524000"/>
              </a:tblGrid>
              <a:tr h="3708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Province</a:t>
                      </a:r>
                      <a:endParaRPr lang="en-US" sz="16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Rank</a:t>
                      </a:r>
                      <a:endParaRPr lang="en-US" sz="16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r>
                        <a:rPr lang="en-US" sz="1600" baseline="0" dirty="0" smtClean="0"/>
                        <a:t>ualifications</a:t>
                      </a:r>
                      <a:endParaRPr lang="en-US" sz="16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Enrolled</a:t>
                      </a:r>
                      <a:endParaRPr lang="en-US" sz="1600" dirty="0"/>
                    </a:p>
                  </a:txBody>
                  <a:tcPr marT="45724" marB="45724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Occidental 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1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Electronics Products Assembly and Servicing</a:t>
                      </a:r>
                      <a:r>
                        <a:rPr lang="en-US" sz="1600" b="0" baseline="0" dirty="0" smtClean="0"/>
                        <a:t> NC II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520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Mindoro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2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Motorcycle/Small Engine Servicing NC II 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338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3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SMAW NC II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175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4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SMAW NC I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144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5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Cookery NC II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114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6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Computer</a:t>
                      </a:r>
                      <a:r>
                        <a:rPr lang="en-US" sz="1600" b="0" baseline="0" dirty="0" smtClean="0"/>
                        <a:t> Systems Servicing NC II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110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7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Bread and Pastry</a:t>
                      </a:r>
                      <a:r>
                        <a:rPr lang="en-US" sz="1600" b="0" baseline="0" dirty="0" smtClean="0"/>
                        <a:t> Production NC II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107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8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Barista NC II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8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Scaffold</a:t>
                      </a:r>
                      <a:r>
                        <a:rPr lang="en-US" sz="1600" b="0" baseline="0" dirty="0" smtClean="0"/>
                        <a:t> Erection NC II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9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err="1" smtClean="0"/>
                        <a:t>Hilot</a:t>
                      </a:r>
                      <a:r>
                        <a:rPr lang="en-US" sz="1600" b="0" baseline="0" dirty="0" smtClean="0"/>
                        <a:t> (Wellness Massage) NC II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96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10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Tourism Promotion</a:t>
                      </a:r>
                      <a:r>
                        <a:rPr lang="en-US" sz="1600" b="0" baseline="0" dirty="0" smtClean="0"/>
                        <a:t> Services NC II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75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Institution-Based Enrolled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54342" name="TextBox 2"/>
          <p:cNvSpPr txBox="1">
            <a:spLocks noChangeArrowheads="1"/>
          </p:cNvSpPr>
          <p:nvPr/>
        </p:nvSpPr>
        <p:spPr bwMode="auto">
          <a:xfrm>
            <a:off x="990600" y="1143000"/>
            <a:ext cx="685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>
                <a:latin typeface="Franklin Gothic Book" pitchFamily="34" charset="0"/>
              </a:rPr>
              <a:t>Top 10 Enrolled Per Qualification Per Province</a:t>
            </a:r>
          </a:p>
        </p:txBody>
      </p:sp>
    </p:spTree>
    <p:extLst>
      <p:ext uri="{BB962C8B-B14F-4D97-AF65-F5344CB8AC3E}">
        <p14:creationId xmlns:p14="http://schemas.microsoft.com/office/powerpoint/2010/main" val="26819803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81000" y="1752600"/>
          <a:ext cx="8305800" cy="4303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762000"/>
                <a:gridCol w="4724400"/>
                <a:gridCol w="1524000"/>
              </a:tblGrid>
              <a:tr h="3708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Province</a:t>
                      </a:r>
                      <a:endParaRPr lang="en-US" sz="16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Rank</a:t>
                      </a:r>
                      <a:endParaRPr lang="en-US" sz="16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r>
                        <a:rPr lang="en-US" sz="1600" baseline="0" dirty="0" smtClean="0"/>
                        <a:t>ualifications</a:t>
                      </a:r>
                      <a:endParaRPr lang="en-US" sz="16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Enrolled</a:t>
                      </a:r>
                      <a:endParaRPr lang="en-US" sz="1600" dirty="0"/>
                    </a:p>
                  </a:txBody>
                  <a:tcPr marT="45724" marB="45724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Oriental 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1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Electronics Products</a:t>
                      </a:r>
                      <a:r>
                        <a:rPr lang="en-US" sz="1600" b="0" baseline="0" dirty="0" smtClean="0"/>
                        <a:t> Assembly and Servicing NC II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553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Mindoro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2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SMAW NC II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488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3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Motorcycle/Small</a:t>
                      </a:r>
                      <a:r>
                        <a:rPr lang="en-US" sz="1600" b="0" baseline="0" dirty="0" smtClean="0"/>
                        <a:t> Engine Servicing NC II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453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4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Housekeeping NC II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433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5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Barista NC</a:t>
                      </a:r>
                      <a:r>
                        <a:rPr lang="en-US" sz="1600" b="0" baseline="0" dirty="0" smtClean="0"/>
                        <a:t> II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411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6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Bread</a:t>
                      </a:r>
                      <a:r>
                        <a:rPr lang="en-US" sz="1600" b="0" baseline="0" dirty="0" smtClean="0"/>
                        <a:t> and Pastry Production NC II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386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7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Scaffold</a:t>
                      </a:r>
                      <a:r>
                        <a:rPr lang="en-US" sz="1600" b="0" baseline="0" dirty="0" smtClean="0"/>
                        <a:t> Erection NC II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354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8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Computer</a:t>
                      </a:r>
                      <a:r>
                        <a:rPr lang="en-US" sz="1600" b="0" baseline="0" dirty="0" smtClean="0"/>
                        <a:t> Systems Servicing NC II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321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9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Food and Beverage</a:t>
                      </a:r>
                      <a:r>
                        <a:rPr lang="en-US" sz="1600" b="0" baseline="0" dirty="0" smtClean="0"/>
                        <a:t> Services NC II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219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9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Plumbing NC II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219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10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Carpentry NC II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175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Institution-Based Enrolled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55366" name="TextBox 2"/>
          <p:cNvSpPr txBox="1">
            <a:spLocks noChangeArrowheads="1"/>
          </p:cNvSpPr>
          <p:nvPr/>
        </p:nvSpPr>
        <p:spPr bwMode="auto">
          <a:xfrm>
            <a:off x="990600" y="1143000"/>
            <a:ext cx="685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>
                <a:latin typeface="Franklin Gothic Book" pitchFamily="34" charset="0"/>
              </a:rPr>
              <a:t>Top 10 Enrolled Per Qualification Per Province</a:t>
            </a:r>
          </a:p>
        </p:txBody>
      </p:sp>
    </p:spTree>
    <p:extLst>
      <p:ext uri="{BB962C8B-B14F-4D97-AF65-F5344CB8AC3E}">
        <p14:creationId xmlns:p14="http://schemas.microsoft.com/office/powerpoint/2010/main" val="20430871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81000" y="1752600"/>
          <a:ext cx="8305800" cy="3967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762000"/>
                <a:gridCol w="4724400"/>
                <a:gridCol w="1524000"/>
              </a:tblGrid>
              <a:tr h="37081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Province</a:t>
                      </a:r>
                      <a:endParaRPr lang="en-US" sz="16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Rank</a:t>
                      </a:r>
                      <a:endParaRPr lang="en-US" sz="16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r>
                        <a:rPr lang="en-US" sz="1600" baseline="0" dirty="0" smtClean="0"/>
                        <a:t>ualifications</a:t>
                      </a:r>
                      <a:endParaRPr lang="en-US" sz="16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Enrolled</a:t>
                      </a:r>
                      <a:endParaRPr lang="en-US" sz="1600" dirty="0"/>
                    </a:p>
                  </a:txBody>
                  <a:tcPr marT="45716" marB="45716"/>
                </a:tc>
              </a:tr>
              <a:tr h="57907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Palawan </a:t>
                      </a:r>
                      <a:endParaRPr lang="en-US" sz="1600" b="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1</a:t>
                      </a:r>
                      <a:endParaRPr lang="en-US" sz="1600" b="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Heavy Equipment</a:t>
                      </a:r>
                      <a:r>
                        <a:rPr lang="en-US" sz="1600" b="0" baseline="0" dirty="0" smtClean="0"/>
                        <a:t> Operation (Rigid On-Highway Dump Truck) NC II</a:t>
                      </a:r>
                      <a:endParaRPr lang="en-US" sz="1600" b="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2667</a:t>
                      </a:r>
                      <a:endParaRPr lang="en-US" sz="1600" b="0" dirty="0"/>
                    </a:p>
                  </a:txBody>
                  <a:tcPr marT="45716" marB="45716" anchor="ctr"/>
                </a:tc>
              </a:tr>
              <a:tr h="335253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2</a:t>
                      </a:r>
                      <a:endParaRPr lang="en-US" sz="1600" b="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HEO (Backhoe Loader) NC II</a:t>
                      </a:r>
                      <a:endParaRPr lang="en-US" sz="1600" b="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2207</a:t>
                      </a:r>
                      <a:endParaRPr lang="en-US" sz="1600" b="0" dirty="0"/>
                    </a:p>
                  </a:txBody>
                  <a:tcPr marT="45716" marB="45716" anchor="ctr"/>
                </a:tc>
              </a:tr>
              <a:tr h="335253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3</a:t>
                      </a:r>
                      <a:endParaRPr lang="en-US" sz="1600" b="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HEO (Wheel Loader) NC II</a:t>
                      </a:r>
                      <a:endParaRPr lang="en-US" sz="1600" b="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1837</a:t>
                      </a:r>
                      <a:endParaRPr lang="en-US" sz="1600" b="0" dirty="0"/>
                    </a:p>
                  </a:txBody>
                  <a:tcPr marT="45716" marB="45716" anchor="ctr"/>
                </a:tc>
              </a:tr>
              <a:tr h="335253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4</a:t>
                      </a:r>
                      <a:endParaRPr lang="en-US" sz="1600" b="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HEO (Bulldozer) NC II</a:t>
                      </a:r>
                      <a:endParaRPr lang="en-US" sz="1600" b="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1648</a:t>
                      </a:r>
                      <a:endParaRPr lang="en-US" sz="1600" b="0" dirty="0"/>
                    </a:p>
                  </a:txBody>
                  <a:tcPr marT="45716" marB="45716" anchor="ctr"/>
                </a:tc>
              </a:tr>
              <a:tr h="335253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5</a:t>
                      </a:r>
                      <a:endParaRPr lang="en-US" sz="1600" b="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Driving NC II</a:t>
                      </a:r>
                      <a:endParaRPr lang="en-US" sz="1600" b="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1139</a:t>
                      </a:r>
                      <a:endParaRPr lang="en-US" sz="1600" b="0" dirty="0"/>
                    </a:p>
                  </a:txBody>
                  <a:tcPr marT="45716" marB="45716" anchor="ctr"/>
                </a:tc>
              </a:tr>
              <a:tr h="335253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6</a:t>
                      </a:r>
                      <a:endParaRPr lang="en-US" sz="1600" b="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Food and Beverage Services NC II</a:t>
                      </a:r>
                      <a:endParaRPr lang="en-US" sz="1600" b="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757</a:t>
                      </a:r>
                      <a:endParaRPr lang="en-US" sz="1600" b="0" dirty="0"/>
                    </a:p>
                  </a:txBody>
                  <a:tcPr marT="45716" marB="45716" anchor="ctr"/>
                </a:tc>
              </a:tr>
              <a:tr h="335253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7</a:t>
                      </a:r>
                      <a:endParaRPr lang="en-US" sz="1600" b="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Computer</a:t>
                      </a:r>
                      <a:r>
                        <a:rPr lang="en-US" sz="1600" b="0" baseline="0" dirty="0" smtClean="0"/>
                        <a:t> System Servicing NC II</a:t>
                      </a:r>
                      <a:endParaRPr lang="en-US" sz="1600" b="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613</a:t>
                      </a:r>
                      <a:endParaRPr lang="en-US" sz="1600" b="0" dirty="0"/>
                    </a:p>
                  </a:txBody>
                  <a:tcPr marT="45716" marB="45716" anchor="ctr"/>
                </a:tc>
              </a:tr>
              <a:tr h="335253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8</a:t>
                      </a:r>
                      <a:endParaRPr lang="en-US" sz="1600" b="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Bread and Pastry Production NC II</a:t>
                      </a:r>
                      <a:endParaRPr lang="en-US" sz="1600" b="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472</a:t>
                      </a:r>
                      <a:endParaRPr lang="en-US" sz="1600" b="0" dirty="0"/>
                    </a:p>
                  </a:txBody>
                  <a:tcPr marT="45716" marB="45716" anchor="ctr"/>
                </a:tc>
              </a:tr>
              <a:tr h="335253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9</a:t>
                      </a:r>
                      <a:endParaRPr lang="en-US" sz="1600" b="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Bookkeeping</a:t>
                      </a:r>
                      <a:r>
                        <a:rPr lang="en-US" sz="1600" b="0" baseline="0" dirty="0" smtClean="0"/>
                        <a:t> NC III</a:t>
                      </a:r>
                      <a:endParaRPr lang="en-US" sz="1600" b="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454</a:t>
                      </a:r>
                      <a:endParaRPr lang="en-US" sz="1600" b="0" dirty="0"/>
                    </a:p>
                  </a:txBody>
                  <a:tcPr marT="45716" marB="45716" anchor="ctr"/>
                </a:tc>
              </a:tr>
              <a:tr h="335253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10</a:t>
                      </a:r>
                      <a:endParaRPr lang="en-US" sz="1600" b="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Housekeeping</a:t>
                      </a:r>
                      <a:r>
                        <a:rPr lang="en-US" sz="1600" b="0" baseline="0" dirty="0" smtClean="0"/>
                        <a:t> NC II</a:t>
                      </a:r>
                      <a:endParaRPr lang="en-US" sz="1600" b="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423</a:t>
                      </a:r>
                      <a:endParaRPr lang="en-US" sz="1600" b="0" dirty="0"/>
                    </a:p>
                  </a:txBody>
                  <a:tcPr marT="45716" marB="45716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Institution-based enrolled</a:t>
            </a:r>
            <a:endParaRPr lang="en-US" sz="3100" dirty="0"/>
          </a:p>
        </p:txBody>
      </p:sp>
      <p:sp>
        <p:nvSpPr>
          <p:cNvPr id="56385" name="TextBox 2"/>
          <p:cNvSpPr txBox="1">
            <a:spLocks noChangeArrowheads="1"/>
          </p:cNvSpPr>
          <p:nvPr/>
        </p:nvSpPr>
        <p:spPr bwMode="auto">
          <a:xfrm>
            <a:off x="990600" y="1143000"/>
            <a:ext cx="685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>
                <a:latin typeface="Franklin Gothic Book" pitchFamily="34" charset="0"/>
              </a:rPr>
              <a:t>Top 10 Enrolled Per Qualification Per Province</a:t>
            </a:r>
          </a:p>
        </p:txBody>
      </p:sp>
    </p:spTree>
    <p:extLst>
      <p:ext uri="{BB962C8B-B14F-4D97-AF65-F5344CB8AC3E}">
        <p14:creationId xmlns:p14="http://schemas.microsoft.com/office/powerpoint/2010/main" val="3212803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903085"/>
              </p:ext>
            </p:extLst>
          </p:nvPr>
        </p:nvGraphicFramePr>
        <p:xfrm>
          <a:off x="533400" y="2286000"/>
          <a:ext cx="83058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371600"/>
                <a:gridCol w="990600"/>
                <a:gridCol w="1828800"/>
                <a:gridCol w="1524000"/>
              </a:tblGrid>
              <a:tr h="6858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Land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</a:t>
                      </a:r>
                    </a:p>
                    <a:p>
                      <a:pPr algn="ctr"/>
                      <a:r>
                        <a:rPr lang="en-US" dirty="0" smtClean="0"/>
                        <a:t>Provinces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</a:t>
                      </a:r>
                    </a:p>
                    <a:p>
                      <a:pPr algn="ctr"/>
                      <a:r>
                        <a:rPr lang="en-US" dirty="0" smtClean="0"/>
                        <a:t>Cities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</a:t>
                      </a:r>
                    </a:p>
                    <a:p>
                      <a:pPr algn="ctr"/>
                      <a:r>
                        <a:rPr lang="en-US" dirty="0" smtClean="0"/>
                        <a:t>Municipalities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</a:t>
                      </a:r>
                    </a:p>
                    <a:p>
                      <a:pPr algn="ctr"/>
                      <a:r>
                        <a:rPr lang="en-US" dirty="0" smtClean="0"/>
                        <a:t>Barangays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MIMAROPA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2,745,601 hectares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1,458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Land Area, Provinces, Cities, Municipalities and Barangays           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 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58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81000" y="1752600"/>
          <a:ext cx="8305800" cy="4059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762000"/>
                <a:gridCol w="4724400"/>
                <a:gridCol w="1524000"/>
              </a:tblGrid>
              <a:tr h="3708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Province</a:t>
                      </a:r>
                      <a:endParaRPr lang="en-US" sz="16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Rank</a:t>
                      </a:r>
                      <a:endParaRPr lang="en-US" sz="16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r>
                        <a:rPr lang="en-US" sz="1600" baseline="0" dirty="0" smtClean="0"/>
                        <a:t>ualifications</a:t>
                      </a:r>
                      <a:endParaRPr lang="en-US" sz="16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Enrolled</a:t>
                      </a:r>
                      <a:endParaRPr lang="en-US" sz="1600" dirty="0"/>
                    </a:p>
                  </a:txBody>
                  <a:tcPr marT="45724" marB="45724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Romblon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1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Food and Beverage Services</a:t>
                      </a:r>
                      <a:r>
                        <a:rPr lang="en-US" sz="1600" b="0" baseline="0" dirty="0" smtClean="0"/>
                        <a:t> NC II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367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2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err="1" smtClean="0"/>
                        <a:t>Hilot</a:t>
                      </a:r>
                      <a:r>
                        <a:rPr lang="en-US" sz="1600" b="0" dirty="0" smtClean="0"/>
                        <a:t> (Wellness</a:t>
                      </a:r>
                      <a:r>
                        <a:rPr lang="en-US" sz="1600" b="0" baseline="0" dirty="0" smtClean="0"/>
                        <a:t> Massage) NC II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292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3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Cake Making (Leading to BPP NC II)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168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4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Front Office Services</a:t>
                      </a:r>
                      <a:r>
                        <a:rPr lang="en-US" sz="1600" b="0" baseline="0" dirty="0" smtClean="0"/>
                        <a:t> NC II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160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4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Housekeeping</a:t>
                      </a:r>
                      <a:r>
                        <a:rPr lang="en-US" sz="1600" b="0" baseline="0" dirty="0" smtClean="0"/>
                        <a:t> NC II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160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5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Bread and Pastry</a:t>
                      </a:r>
                      <a:r>
                        <a:rPr lang="en-US" sz="1600" b="0" baseline="0" dirty="0" smtClean="0"/>
                        <a:t> Production NC II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158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6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Automotive Servicing</a:t>
                      </a:r>
                      <a:r>
                        <a:rPr lang="en-US" sz="1600" b="0" baseline="0" dirty="0" smtClean="0"/>
                        <a:t> NC II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157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7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Automotive Servicing NC I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151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8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Electrical Installation</a:t>
                      </a:r>
                      <a:r>
                        <a:rPr lang="en-US" sz="1600" b="0" baseline="0" dirty="0" smtClean="0"/>
                        <a:t> and Maintenance NC II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146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9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Bread Making (Leading to BPP NC II)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139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  <a:tr h="3353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10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0" dirty="0" smtClean="0"/>
                        <a:t>Bartending NC II</a:t>
                      </a:r>
                      <a:endParaRPr lang="en-US" sz="16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135</a:t>
                      </a:r>
                      <a:endParaRPr lang="en-US" sz="1600" b="0" dirty="0"/>
                    </a:p>
                  </a:txBody>
                  <a:tcPr marT="45724" marB="45724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Institution-based enrolled</a:t>
            </a:r>
            <a:endParaRPr lang="en-US" sz="3100" dirty="0"/>
          </a:p>
        </p:txBody>
      </p:sp>
      <p:sp>
        <p:nvSpPr>
          <p:cNvPr id="57414" name="TextBox 2"/>
          <p:cNvSpPr txBox="1">
            <a:spLocks noChangeArrowheads="1"/>
          </p:cNvSpPr>
          <p:nvPr/>
        </p:nvSpPr>
        <p:spPr bwMode="auto">
          <a:xfrm>
            <a:off x="990600" y="1143000"/>
            <a:ext cx="685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>
                <a:latin typeface="Franklin Gothic Book" pitchFamily="34" charset="0"/>
              </a:rPr>
              <a:t>Top 10 Enrolled Per Qualification Per Province</a:t>
            </a:r>
          </a:p>
        </p:txBody>
      </p:sp>
    </p:spTree>
    <p:extLst>
      <p:ext uri="{BB962C8B-B14F-4D97-AF65-F5344CB8AC3E}">
        <p14:creationId xmlns:p14="http://schemas.microsoft.com/office/powerpoint/2010/main" val="25304122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473138"/>
              </p:ext>
            </p:extLst>
          </p:nvPr>
        </p:nvGraphicFramePr>
        <p:xfrm>
          <a:off x="838200" y="1676400"/>
          <a:ext cx="7772400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295400"/>
                <a:gridCol w="1524000"/>
                <a:gridCol w="1143000"/>
                <a:gridCol w="1371600"/>
                <a:gridCol w="1295400"/>
              </a:tblGrid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TTI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Enrolled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Graduates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Assessed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Certified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Employed</a:t>
                      </a:r>
                      <a:endParaRPr lang="en-US" sz="1600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/>
                        <a:t>BSAT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856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586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329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329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220</a:t>
                      </a:r>
                      <a:endParaRPr lang="en-US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/>
                        <a:t>TPSAT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465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373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346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326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203</a:t>
                      </a:r>
                      <a:endParaRPr lang="en-US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/>
                        <a:t>SSVTC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1,021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966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926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857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381</a:t>
                      </a:r>
                      <a:endParaRPr lang="en-US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/>
                        <a:t>PPSAT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1,987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1,660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1,604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1,417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605</a:t>
                      </a:r>
                      <a:endParaRPr lang="en-US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/>
                        <a:t>ANTS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645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390</a:t>
                      </a:r>
                      <a:r>
                        <a:rPr lang="en-US" b="0" baseline="0" dirty="0" smtClean="0"/>
                        <a:t> 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682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628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528</a:t>
                      </a:r>
                      <a:endParaRPr lang="en-US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>TESDA Technology Institutions</a:t>
            </a:r>
            <a:br>
              <a:rPr lang="en-US" sz="3100" dirty="0" smtClean="0"/>
            </a:br>
            <a:r>
              <a:rPr lang="en-US" sz="3100" dirty="0" smtClean="0"/>
              <a:t>                         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138151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505372"/>
              </p:ext>
            </p:extLst>
          </p:nvPr>
        </p:nvGraphicFramePr>
        <p:xfrm>
          <a:off x="381000" y="1676400"/>
          <a:ext cx="8458200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583"/>
                <a:gridCol w="1108817"/>
                <a:gridCol w="1143000"/>
                <a:gridCol w="1371600"/>
                <a:gridCol w="1219200"/>
                <a:gridCol w="1143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Profiled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Enrolled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Graduates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Assessed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Certified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Employed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/>
                        <a:t>2011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14594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63453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55022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35,309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29,798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22514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/>
                        <a:t>2012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27702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64632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54835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47,840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41,396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23445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/>
                        <a:t>2013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29767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57423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50261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47,144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45,557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21189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/>
                        <a:t>2014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43491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45368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40721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21,247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19,129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21453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/>
                        <a:t>2015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27287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60922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55144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33,550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29,294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8672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/>
                        <a:t>2016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26857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51092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52308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35797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32003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1992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/>
                        <a:t>TOTAL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169698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342890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308291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220887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197177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99265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392633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TVET SITUATIONER</a:t>
            </a:r>
            <a:br>
              <a:rPr lang="en-US" dirty="0" smtClean="0"/>
            </a:br>
            <a:r>
              <a:rPr lang="en-US" dirty="0" smtClean="0"/>
              <a:t>2011-2016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3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28600" y="1219200"/>
          <a:ext cx="8763000" cy="553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2608"/>
                <a:gridCol w="983392"/>
                <a:gridCol w="1828800"/>
                <a:gridCol w="2624781"/>
                <a:gridCol w="20234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Institution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Areas</a:t>
                      </a:r>
                      <a:r>
                        <a:rPr lang="en-US" sz="1500" baseline="0" dirty="0" smtClean="0"/>
                        <a:t> of Partner-ship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Qualification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Name of Partner </a:t>
                      </a:r>
                      <a:endParaRPr lang="en-US" sz="1500" dirty="0" smtClean="0"/>
                    </a:p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Address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500" b="0" dirty="0" smtClean="0"/>
                        <a:t>TPSAT</a:t>
                      </a:r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/>
                        <a:t>DTP </a:t>
                      </a:r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RAC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Servicing NC II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JAHV </a:t>
                      </a:r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Airconditioning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Services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Marikina City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DM Hernandez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Engineering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Pasig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City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Globalaire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Technology Corporation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Makati City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500" b="0" dirty="0" smtClean="0"/>
                        <a:t>PPSAT</a:t>
                      </a:r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/>
                        <a:t>DTP</a:t>
                      </a:r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Housekeeping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NC II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Voyagers Palace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Puerto </a:t>
                      </a:r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Princesa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 City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Housekeeping NC II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Persal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 Hotel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Puerto </a:t>
                      </a:r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Princesa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 City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Housekeeping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NC II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Amerson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Pension Place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Puerto </a:t>
                      </a:r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Princesa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 City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/>
                        <a:t>DTS</a:t>
                      </a:r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Housekeeping NC II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Aziza Paradise Hotel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Puerto </a:t>
                      </a:r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Princesa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 City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500" b="0" dirty="0" smtClean="0"/>
                        <a:t>CINI</a:t>
                      </a:r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/>
                        <a:t>DTP</a:t>
                      </a:r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Cookery NC II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Biboy’s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 Bar and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Restaurant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San Jose,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Occidental Mindoro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Enterprise-Based Partners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8804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963037"/>
              </p:ext>
            </p:extLst>
          </p:nvPr>
        </p:nvGraphicFramePr>
        <p:xfrm>
          <a:off x="228600" y="1219200"/>
          <a:ext cx="8763000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905000"/>
                <a:gridCol w="2743200"/>
                <a:gridCol w="2362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Province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Areas</a:t>
                      </a:r>
                      <a:r>
                        <a:rPr lang="en-US" sz="1500" baseline="0" dirty="0" smtClean="0"/>
                        <a:t> of Partnership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Name of Partner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Address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500" b="0" dirty="0" err="1" smtClean="0"/>
                        <a:t>Marinduque</a:t>
                      </a:r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/>
                        <a:t>Skills Training - DTP</a:t>
                      </a:r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JAHV </a:t>
                      </a:r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Airconditioning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Services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Marikina City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DM Hernandez Engineering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Pasig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City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Globalaire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 Technology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Corp.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Makati City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Partners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0844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750676"/>
              </p:ext>
            </p:extLst>
          </p:nvPr>
        </p:nvGraphicFramePr>
        <p:xfrm>
          <a:off x="228600" y="1219200"/>
          <a:ext cx="8763000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905000"/>
                <a:gridCol w="2743200"/>
                <a:gridCol w="2362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Province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Areas</a:t>
                      </a:r>
                      <a:r>
                        <a:rPr lang="en-US" sz="1500" baseline="0" dirty="0" smtClean="0"/>
                        <a:t> of Partnership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Name of Partner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Address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500" b="0" dirty="0" smtClean="0"/>
                        <a:t>Occidental</a:t>
                      </a:r>
                      <a:r>
                        <a:rPr lang="en-US" sz="1500" b="0" baseline="0" dirty="0" smtClean="0"/>
                        <a:t> Mindoro</a:t>
                      </a:r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/>
                        <a:t>Scholarship- BUB</a:t>
                      </a:r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LGU-San Jose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Jose, Occidental Mindoro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LGU-Rizal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Rizal,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Occidental Mindoro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LGU-</a:t>
                      </a:r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Sablayan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Sablayan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, Occ. Mindoro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LGU-</a:t>
                      </a:r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Paluan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Lubang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, Occ. Mindoro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/>
                        <a:t>Skills Training - DTP</a:t>
                      </a:r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Biboy’s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 Bar and Restaurant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San Jose, Occ. Mindoro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Partners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587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090132"/>
              </p:ext>
            </p:extLst>
          </p:nvPr>
        </p:nvGraphicFramePr>
        <p:xfrm>
          <a:off x="228600" y="1219200"/>
          <a:ext cx="8763000" cy="5131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905000"/>
                <a:gridCol w="2667000"/>
                <a:gridCol w="2438400"/>
              </a:tblGrid>
              <a:tr h="370895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Province</a:t>
                      </a:r>
                      <a:endParaRPr lang="en-US" sz="15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Areas</a:t>
                      </a:r>
                      <a:r>
                        <a:rPr lang="en-US" sz="1500" baseline="0" dirty="0" smtClean="0"/>
                        <a:t> of Partnership </a:t>
                      </a:r>
                      <a:endParaRPr lang="en-US" sz="15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Name of Partner</a:t>
                      </a:r>
                      <a:endParaRPr lang="en-US" sz="15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Address</a:t>
                      </a:r>
                    </a:p>
                  </a:txBody>
                  <a:tcPr marT="45727" marB="45727"/>
                </a:tc>
              </a:tr>
              <a:tr h="370895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500" b="0" dirty="0" smtClean="0"/>
                        <a:t>Oriental</a:t>
                      </a:r>
                      <a:r>
                        <a:rPr lang="en-US" sz="1500" b="0" baseline="0" dirty="0" smtClean="0"/>
                        <a:t> Mindoro</a:t>
                      </a:r>
                      <a:endParaRPr lang="en-US" sz="1500" b="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/>
                        <a:t>Scholarship- BUB</a:t>
                      </a:r>
                      <a:endParaRPr lang="en-US" sz="1500" b="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LGU-</a:t>
                      </a:r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Bulalacao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Bulalacao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Oriental Mindoro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</a:tr>
              <a:tr h="370895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b="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en-US" sz="1500" b="0" dirty="0"/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LGU-</a:t>
                      </a:r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Pinamalayan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Pinamalayan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Or. Mindoro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</a:tr>
              <a:tr h="370895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b="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en-US" sz="1500" b="0" dirty="0"/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LGU-Puerto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Galera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Puerto </a:t>
                      </a:r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Galera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,  Or. Mindoro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</a:tr>
              <a:tr h="370895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b="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en-US" sz="1500" b="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LGU-</a:t>
                      </a:r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Naujan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Naujan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, Or. Mindoro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</a:tr>
              <a:tr h="370895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b="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en-US" sz="1500" b="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LGU-Gloria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Gloria, Or. Mindoro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</a:tr>
              <a:tr h="370895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b="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/>
                        <a:t>CACW-PNP Personnel</a:t>
                      </a:r>
                      <a:endParaRPr lang="en-US" sz="1500" b="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PNP-Oriental Mindoro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Calapan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 City, Or. Mindoro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</a:tr>
              <a:tr h="370895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b="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/>
                        <a:t>CACW-TLE Teachers</a:t>
                      </a:r>
                      <a:endParaRPr lang="en-US" sz="1500" b="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DepEd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-OMNHS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Calapan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City, Or. Mindoro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</a:tr>
              <a:tr h="370895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b="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/>
                        <a:t>Scholarship-TWSP</a:t>
                      </a:r>
                      <a:endParaRPr lang="en-US" sz="1500" b="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PGOM-LSI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Calapan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City, Or. Mindoro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</a:tr>
              <a:tr h="548722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b="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/>
                        <a:t>Livelihood</a:t>
                      </a:r>
                      <a:r>
                        <a:rPr lang="en-US" sz="1500" b="0" baseline="0" dirty="0" smtClean="0"/>
                        <a:t> Skills Training</a:t>
                      </a:r>
                      <a:endParaRPr lang="en-US" sz="1500" b="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ALS-</a:t>
                      </a:r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Naujan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Naujan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, Or. Mindoro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Partners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7856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28600" y="1219200"/>
          <a:ext cx="8763000" cy="5745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905000"/>
                <a:gridCol w="2667000"/>
                <a:gridCol w="2438400"/>
              </a:tblGrid>
              <a:tr h="37081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Province</a:t>
                      </a:r>
                      <a:endParaRPr lang="en-US" sz="15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Areas</a:t>
                      </a:r>
                      <a:r>
                        <a:rPr lang="en-US" sz="1500" baseline="0" dirty="0" smtClean="0"/>
                        <a:t> of Partnership </a:t>
                      </a:r>
                      <a:endParaRPr lang="en-US" sz="15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Name of Partner</a:t>
                      </a:r>
                      <a:endParaRPr lang="en-US" sz="15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Address</a:t>
                      </a:r>
                    </a:p>
                  </a:txBody>
                  <a:tcPr marT="45717" marB="45717"/>
                </a:tc>
              </a:tr>
              <a:tr h="370817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500" b="0" dirty="0" smtClean="0"/>
                        <a:t>Romblon</a:t>
                      </a:r>
                      <a:endParaRPr lang="en-US" sz="1500" b="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/>
                        <a:t>Scholarship-BUB</a:t>
                      </a:r>
                      <a:endParaRPr lang="en-US" sz="1500" b="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Romb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lon State College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Odiongan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, Romblon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</a:tr>
              <a:tr h="370817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b="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/>
                      <a:endParaRPr lang="en-US" sz="1500" b="0" dirty="0"/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LGU-</a:t>
                      </a:r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Odiongan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Odiongan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Romblon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</a:tr>
              <a:tr h="370817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b="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/>
                      <a:endParaRPr lang="en-US" sz="1500" b="0" dirty="0"/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LGU-</a:t>
                      </a:r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Looc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Looc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, Romblon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</a:tr>
              <a:tr h="370817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b="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/>
                        <a:t>Skills Training-CBT</a:t>
                      </a:r>
                      <a:endParaRPr lang="en-US" sz="1500" b="0" dirty="0"/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Odiongan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South District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Odiongan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Romblon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</a:tr>
              <a:tr h="370817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b="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/>
                        <a:t>Scholarship-STEP</a:t>
                      </a:r>
                      <a:endParaRPr lang="en-US" sz="1500" b="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LGU-Ferrol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Ferrol, Romblon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</a:tr>
              <a:tr h="370817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b="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/>
                      <a:endParaRPr lang="en-US" sz="1500" b="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LGU-San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Andres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San Andres, Romblon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</a:tr>
              <a:tr h="54860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b="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/>
                        <a:t>OJT</a:t>
                      </a:r>
                      <a:endParaRPr lang="en-US" sz="1500" b="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La Carmela de </a:t>
                      </a:r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Boracay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 Hotel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Resort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Malay, </a:t>
                      </a:r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Aklan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</a:tr>
              <a:tr h="54860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b="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/>
                      <a:endParaRPr lang="en-US" sz="1500" b="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Kalibo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 Ref and </a:t>
                      </a:r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Aircon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Maintenance Specialist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Malay, </a:t>
                      </a:r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Aklan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</a:tr>
              <a:tr h="54860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b="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/>
                      <a:endParaRPr lang="en-US" sz="1500" b="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RICMAR </a:t>
                      </a:r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Airconditioning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and General Services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Malay,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Aklan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</a:tr>
              <a:tr h="54860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b="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/>
                      <a:endParaRPr lang="en-US" sz="1500" b="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Isuzu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Automotive Dealership Inc. – Pasig Branch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Pasig City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</a:tr>
              <a:tr h="370817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b="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/>
                      <a:endParaRPr lang="en-US" sz="1500" b="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Tierodman</a:t>
                      </a: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 Auto Center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Makati City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Partners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587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936236"/>
              </p:ext>
            </p:extLst>
          </p:nvPr>
        </p:nvGraphicFramePr>
        <p:xfrm>
          <a:off x="685800" y="2286000"/>
          <a:ext cx="7948722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524000"/>
                <a:gridCol w="1219200"/>
                <a:gridCol w="1862182"/>
                <a:gridCol w="14383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PROVINCES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Population (2015)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Cities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Municipalities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Barangays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Marinduque</a:t>
                      </a:r>
                      <a:endParaRPr lang="en-US" sz="15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235,000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218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Occidental Mindoro</a:t>
                      </a:r>
                      <a:endParaRPr lang="en-US" sz="150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487,000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162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Oriental Mindoro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844,000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smtClean="0">
                          <a:solidFill>
                            <a:schemeClr val="tx1"/>
                          </a:solidFill>
                        </a:rPr>
                        <a:t>426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Palawan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1,104,000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smtClean="0">
                          <a:solidFill>
                            <a:schemeClr val="tx1"/>
                          </a:solidFill>
                        </a:rPr>
                        <a:t>433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Romblon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293,000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smtClean="0">
                          <a:solidFill>
                            <a:schemeClr val="tx1"/>
                          </a:solidFill>
                        </a:rPr>
                        <a:t>219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2,963,000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1,458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Population, City, Municipality and Barangay Per Province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14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3731080"/>
              </p:ext>
            </p:extLst>
          </p:nvPr>
        </p:nvGraphicFramePr>
        <p:xfrm>
          <a:off x="1143000" y="2286000"/>
          <a:ext cx="72390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371600"/>
                <a:gridCol w="1295400"/>
                <a:gridCol w="1447800"/>
                <a:gridCol w="1524000"/>
              </a:tblGrid>
              <a:tr h="30480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 (2010)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Sex (2010)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0-14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yrs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15-64 </a:t>
                      </a:r>
                      <a:r>
                        <a:rPr lang="en-US" b="0" dirty="0" err="1" smtClean="0"/>
                        <a:t>yrs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65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yrs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and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above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Male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Female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1,012,914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1,601,270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117,744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1,400,061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1,331,867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96163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Population By Age and Sex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 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730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4748754"/>
              </p:ext>
            </p:extLst>
          </p:nvPr>
        </p:nvGraphicFramePr>
        <p:xfrm>
          <a:off x="1066800" y="2133600"/>
          <a:ext cx="66294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88620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Province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POPULATION (CENSUS 2015)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dirty="0" err="1" smtClean="0"/>
                        <a:t>Marinduque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235,521</a:t>
                      </a:r>
                      <a:endParaRPr lang="en-US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/>
                        <a:t>Occidental Mindoro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487,414</a:t>
                      </a:r>
                      <a:endParaRPr lang="en-US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/>
                        <a:t>Oriental Mindoro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844,059</a:t>
                      </a:r>
                      <a:endParaRPr lang="en-US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/>
                        <a:t>Palawan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1,104,585</a:t>
                      </a:r>
                      <a:endParaRPr lang="en-US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0" dirty="0" smtClean="0"/>
                        <a:t>Romblon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293,781</a:t>
                      </a:r>
                      <a:endParaRPr lang="en-US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b="0" dirty="0" smtClean="0"/>
                        <a:t>TOTAL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2,963,360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163"/>
            <a:ext cx="7467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Population By Province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 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511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0590399"/>
              </p:ext>
            </p:extLst>
          </p:nvPr>
        </p:nvGraphicFramePr>
        <p:xfrm>
          <a:off x="381000" y="2362200"/>
          <a:ext cx="833977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295400"/>
                <a:gridCol w="1371600"/>
                <a:gridCol w="1305877"/>
                <a:gridCol w="1371600"/>
                <a:gridCol w="1547495"/>
              </a:tblGrid>
              <a:tr h="30480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Enrolment in Public</a:t>
                      </a:r>
                      <a:r>
                        <a:rPr lang="en-US" baseline="0" dirty="0" smtClean="0"/>
                        <a:t> Elementary Schools (As of Sept 2015)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Enrolment  in Public Secondary Schools (As of Sept 2015)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b="0" dirty="0" smtClean="0"/>
                        <a:t>279,244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253,196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532,440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104,590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107,284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211,874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96163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Basic Education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 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29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511086"/>
              </p:ext>
            </p:extLst>
          </p:nvPr>
        </p:nvGraphicFramePr>
        <p:xfrm>
          <a:off x="990600" y="2362200"/>
          <a:ext cx="7010400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19812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Labor Force and Rates of Labor Force Participation, Employment, Unemployment and Underemployment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JULY 2016</a:t>
                      </a:r>
                      <a:endParaRPr lang="en-US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b="0" baseline="0" dirty="0" smtClean="0"/>
                        <a:t>Labor Force (in ‘000)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2,005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b="0" dirty="0" smtClean="0"/>
                        <a:t>Labor Force Participation Rate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63.7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b="0" dirty="0" smtClean="0"/>
                        <a:t>Employment Rate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95.7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b="0" dirty="0" smtClean="0"/>
                        <a:t>Unemployment Rate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4.3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b="0" dirty="0" smtClean="0"/>
                        <a:t>Underemployment Rate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26.6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96163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Employment Indicators                    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3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785028"/>
              </p:ext>
            </p:extLst>
          </p:nvPr>
        </p:nvGraphicFramePr>
        <p:xfrm>
          <a:off x="2247901" y="1752600"/>
          <a:ext cx="4343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23622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GRDP:  Share by Industrial Origin, 2013</a:t>
                      </a:r>
                      <a:endParaRPr lang="en-US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b="0" dirty="0" smtClean="0"/>
                        <a:t>Industry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b="0" dirty="0" smtClean="0"/>
                        <a:t>32.8%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b="0" dirty="0" smtClean="0"/>
                        <a:t>Service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b="0" dirty="0" smtClean="0"/>
                        <a:t>24%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b="0" dirty="0" smtClean="0"/>
                        <a:t>Agriculture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b="0" dirty="0" smtClean="0"/>
                        <a:t>43.2%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679" y="10668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Economy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1" y="40386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MIMAROPA contributed 1.65 percent to the country’s Gross Domestic </a:t>
            </a:r>
          </a:p>
          <a:p>
            <a:r>
              <a:rPr lang="en-US" dirty="0" smtClean="0"/>
              <a:t>    Product.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 2013, GRDP grew by 1.68 percent.  Agriculture, Hunting, Forestry and Fishing sector contributed 23.97 percent to the regional economy.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It registered a 2.97 percent decrease in 2013.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73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4921</TotalTime>
  <Words>2592</Words>
  <Application>Microsoft Office PowerPoint</Application>
  <PresentationFormat>On-screen Show (4:3)</PresentationFormat>
  <Paragraphs>1153</Paragraphs>
  <Slides>37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Concourse</vt:lpstr>
      <vt:lpstr>Region IV-B(MiMaRoPa)</vt:lpstr>
      <vt:lpstr>PowerPoint Presentation</vt:lpstr>
      <vt:lpstr>Land Area, Provinces, Cities, Municipalities and Barangays                                   </vt:lpstr>
      <vt:lpstr>Population, City, Municipality and Barangay Per Province</vt:lpstr>
      <vt:lpstr>Population By Age and Sex                       </vt:lpstr>
      <vt:lpstr>Population By Province                       </vt:lpstr>
      <vt:lpstr>Basic Education                        </vt:lpstr>
      <vt:lpstr>Employment Indicators                      </vt:lpstr>
      <vt:lpstr>Economy                        </vt:lpstr>
      <vt:lpstr>Economy                        </vt:lpstr>
      <vt:lpstr>Business and Industry</vt:lpstr>
      <vt:lpstr>Training Providers and  Registered Programs</vt:lpstr>
      <vt:lpstr>Program Registration 2016</vt:lpstr>
      <vt:lpstr>NATIONAL TVET TRAINERS CERTIFICATION (NTTC)                              2016</vt:lpstr>
      <vt:lpstr>NTTC 2016</vt:lpstr>
      <vt:lpstr>REGISTRY OF ACCREDITED ASSESSMENT CENTERS AND ASSESSORS  2016</vt:lpstr>
      <vt:lpstr>REGISTRY OF ACCREDITED ASSESSORS  BY QUALIFICATION 2016</vt:lpstr>
      <vt:lpstr>REGISTRY OF ACCREDITED ASSESSMENT CENTERS  BY QUALIFICATION  2016</vt:lpstr>
      <vt:lpstr>Number of Assessed and Certified By Province 2016</vt:lpstr>
      <vt:lpstr>Competency assessment 2016</vt:lpstr>
      <vt:lpstr>Competency Assessment and       Certification for Workers (CACW)  2016</vt:lpstr>
      <vt:lpstr>PEGACE Targets and Accomplishments 2016</vt:lpstr>
      <vt:lpstr>Training Targets and Accomplishments    2016</vt:lpstr>
      <vt:lpstr>Training Output Percent to Total Output  Per Province    2016</vt:lpstr>
      <vt:lpstr>No. of Profiled and Enrolled 2016</vt:lpstr>
      <vt:lpstr>Institution-Based Enrolled</vt:lpstr>
      <vt:lpstr>Institution-Based Enrolled</vt:lpstr>
      <vt:lpstr>Institution-Based Enrolled</vt:lpstr>
      <vt:lpstr>Institution-based enrolled</vt:lpstr>
      <vt:lpstr>Institution-based enrolled</vt:lpstr>
      <vt:lpstr>TESDA Technology Institutions                           </vt:lpstr>
      <vt:lpstr>TVET SITUATIONER 2011-2016 </vt:lpstr>
      <vt:lpstr>Enterprise-Based Partners</vt:lpstr>
      <vt:lpstr>Partners</vt:lpstr>
      <vt:lpstr>Partners</vt:lpstr>
      <vt:lpstr>Partners</vt:lpstr>
      <vt:lpstr>Partners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TESDA-4B</dc:creator>
  <cp:lastModifiedBy>TESDA-4B</cp:lastModifiedBy>
  <cp:revision>257</cp:revision>
  <cp:lastPrinted>2017-05-04T09:30:40Z</cp:lastPrinted>
  <dcterms:created xsi:type="dcterms:W3CDTF">2016-07-04T03:52:21Z</dcterms:created>
  <dcterms:modified xsi:type="dcterms:W3CDTF">2017-05-26T02:18:26Z</dcterms:modified>
</cp:coreProperties>
</file>